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61"/>
  </p:notesMasterIdLst>
  <p:sldIdLst>
    <p:sldId id="257" r:id="rId2"/>
    <p:sldId id="309" r:id="rId3"/>
    <p:sldId id="271" r:id="rId4"/>
    <p:sldId id="274" r:id="rId5"/>
    <p:sldId id="267" r:id="rId6"/>
    <p:sldId id="272" r:id="rId7"/>
    <p:sldId id="269" r:id="rId8"/>
    <p:sldId id="273" r:id="rId9"/>
    <p:sldId id="304" r:id="rId10"/>
    <p:sldId id="300" r:id="rId11"/>
    <p:sldId id="301" r:id="rId12"/>
    <p:sldId id="303" r:id="rId13"/>
    <p:sldId id="305" r:id="rId14"/>
    <p:sldId id="306" r:id="rId15"/>
    <p:sldId id="286" r:id="rId16"/>
    <p:sldId id="284" r:id="rId17"/>
    <p:sldId id="285" r:id="rId18"/>
    <p:sldId id="287" r:id="rId19"/>
    <p:sldId id="288" r:id="rId20"/>
    <p:sldId id="331" r:id="rId21"/>
    <p:sldId id="280" r:id="rId22"/>
    <p:sldId id="277" r:id="rId23"/>
    <p:sldId id="279" r:id="rId24"/>
    <p:sldId id="275" r:id="rId25"/>
    <p:sldId id="268" r:id="rId26"/>
    <p:sldId id="293" r:id="rId27"/>
    <p:sldId id="292" r:id="rId28"/>
    <p:sldId id="283" r:id="rId29"/>
    <p:sldId id="276" r:id="rId30"/>
    <p:sldId id="281" r:id="rId31"/>
    <p:sldId id="297" r:id="rId32"/>
    <p:sldId id="298" r:id="rId33"/>
    <p:sldId id="294" r:id="rId34"/>
    <p:sldId id="289" r:id="rId35"/>
    <p:sldId id="290" r:id="rId36"/>
    <p:sldId id="296" r:id="rId37"/>
    <p:sldId id="310" r:id="rId38"/>
    <p:sldId id="311" r:id="rId39"/>
    <p:sldId id="312" r:id="rId40"/>
    <p:sldId id="313" r:id="rId41"/>
    <p:sldId id="314" r:id="rId42"/>
    <p:sldId id="333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32" r:id="rId54"/>
    <p:sldId id="330" r:id="rId55"/>
    <p:sldId id="328" r:id="rId56"/>
    <p:sldId id="329" r:id="rId57"/>
    <p:sldId id="326" r:id="rId58"/>
    <p:sldId id="327" r:id="rId59"/>
    <p:sldId id="308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1F497D"/>
    <a:srgbClr val="FFFFFF"/>
    <a:srgbClr val="FF6446"/>
    <a:srgbClr val="000000"/>
    <a:srgbClr val="99CCFF"/>
    <a:srgbClr val="CCECFF"/>
    <a:srgbClr val="CCFFFF"/>
    <a:srgbClr val="6600CC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81" autoAdjust="0"/>
  </p:normalViewPr>
  <p:slideViewPr>
    <p:cSldViewPr>
      <p:cViewPr>
        <p:scale>
          <a:sx n="80" d="100"/>
          <a:sy n="80" d="100"/>
        </p:scale>
        <p:origin x="-1590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07A8D-C051-486E-BB35-D2372972A6D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E5D10-04BA-4480-8BEB-A7B18FC17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62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E5D10-04BA-4480-8BEB-A7B18FC1783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168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36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 userDrawn="1"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99CC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страиваемая 7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ест 8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Управляющая кнопка: настраиваемая 9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83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80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Управляющая кнопка: настраиваемая 6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рест 7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настраиваемая 8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78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Управляющая кнопка: настраиваемая 6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Крест 7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69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Управляющая кнопка: настраиваемая 7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ест 8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страиваемая 9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222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Управляющая кнопка: настраиваемая 9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рест 10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страиваемая 11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04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49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 userDrawn="1"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99CC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настраиваемая 14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Крест 15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Управляющая кнопка: настраиваемая 16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604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 userDrawn="1"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99CC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рест 9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136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 userDrawn="1"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99CC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рест 9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694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59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slide" Target="slide1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32.xml"/><Relationship Id="rId18" Type="http://schemas.openxmlformats.org/officeDocument/2006/relationships/hyperlink" Target="file:///C:\Users\&#1055;&#1072;&#1083;&#1077;&#1094;&#1082;&#1080;&#1093;%20&#1045;&#1083;&#1077;&#1085;&#1072;\Desktop\&#1056;&#1072;&#1073;&#1086;&#1090;&#1072;\1%20&#1089;&#1077;&#1085;&#1090;&#1103;&#1073;&#1088;&#1103;\104-934-272%20&#1055;&#1059;&#1058;&#1045;&#1064;&#1045;&#1057;&#1058;&#1042;&#1048;&#1045;\&#1055;&#1088;&#1077;&#1079;&#1077;&#1085;&#1090;&#1072;&#1094;&#1080;&#1103;\&#1055;&#1088;&#1077;&#1079;&#1077;&#1085;&#1090;&#1072;&#1094;&#1080;&#1103;2.pptx#-1,1,&#1055;&#1088;&#1077;&#1079;&#1077;&#1085;&#1090;&#1072;&#1094;&#1080;&#1103; PowerPoint" TargetMode="External"/><Relationship Id="rId3" Type="http://schemas.openxmlformats.org/officeDocument/2006/relationships/slide" Target="slide22.xml"/><Relationship Id="rId7" Type="http://schemas.openxmlformats.org/officeDocument/2006/relationships/slide" Target="slide26.xml"/><Relationship Id="rId12" Type="http://schemas.openxmlformats.org/officeDocument/2006/relationships/slide" Target="slide31.xml"/><Relationship Id="rId17" Type="http://schemas.openxmlformats.org/officeDocument/2006/relationships/slide" Target="slide37.xml"/><Relationship Id="rId2" Type="http://schemas.openxmlformats.org/officeDocument/2006/relationships/slide" Target="slide21.xml"/><Relationship Id="rId16" Type="http://schemas.openxmlformats.org/officeDocument/2006/relationships/slide" Target="slide3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5.xml"/><Relationship Id="rId11" Type="http://schemas.openxmlformats.org/officeDocument/2006/relationships/slide" Target="slide30.xml"/><Relationship Id="rId5" Type="http://schemas.openxmlformats.org/officeDocument/2006/relationships/slide" Target="slide24.xml"/><Relationship Id="rId15" Type="http://schemas.openxmlformats.org/officeDocument/2006/relationships/slide" Target="slide34.xml"/><Relationship Id="rId10" Type="http://schemas.openxmlformats.org/officeDocument/2006/relationships/slide" Target="slide29.xml"/><Relationship Id="rId4" Type="http://schemas.openxmlformats.org/officeDocument/2006/relationships/slide" Target="slide23.xml"/><Relationship Id="rId9" Type="http://schemas.openxmlformats.org/officeDocument/2006/relationships/slide" Target="slide28.xml"/><Relationship Id="rId14" Type="http://schemas.openxmlformats.org/officeDocument/2006/relationships/slide" Target="slide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5" Type="http://schemas.openxmlformats.org/officeDocument/2006/relationships/image" Target="../media/image28.jpeg"/><Relationship Id="rId10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hdphoto" Target="../media/hdphoto5.wdp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microsoft.com/office/2007/relationships/hdphoto" Target="../media/hdphoto6.wdp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9.png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6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" Type="http://schemas.openxmlformats.org/officeDocument/2006/relationships/slide" Target="slide4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11" Type="http://schemas.openxmlformats.org/officeDocument/2006/relationships/slide" Target="slide14.xml"/><Relationship Id="rId5" Type="http://schemas.openxmlformats.org/officeDocument/2006/relationships/slide" Target="slide7.xml"/><Relationship Id="rId15" Type="http://schemas.openxmlformats.org/officeDocument/2006/relationships/slide" Target="slide18.xml"/><Relationship Id="rId10" Type="http://schemas.openxmlformats.org/officeDocument/2006/relationships/slide" Target="slide13.xml"/><Relationship Id="rId4" Type="http://schemas.openxmlformats.org/officeDocument/2006/relationships/slide" Target="slide6.xml"/><Relationship Id="rId9" Type="http://schemas.openxmlformats.org/officeDocument/2006/relationships/slide" Target="slide12.xml"/><Relationship Id="rId14" Type="http://schemas.openxmlformats.org/officeDocument/2006/relationships/slide" Target="slide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39.png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slide" Target="slide35.xml"/><Relationship Id="rId5" Type="http://schemas.openxmlformats.org/officeDocument/2006/relationships/image" Target="../media/image13.pn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slide" Target="slide49.xml"/><Relationship Id="rId3" Type="http://schemas.openxmlformats.org/officeDocument/2006/relationships/slide" Target="slide39.xml"/><Relationship Id="rId7" Type="http://schemas.openxmlformats.org/officeDocument/2006/relationships/slide" Target="slide43.xml"/><Relationship Id="rId12" Type="http://schemas.openxmlformats.org/officeDocument/2006/relationships/slide" Target="slide48.xml"/><Relationship Id="rId17" Type="http://schemas.openxmlformats.org/officeDocument/2006/relationships/slide" Target="slide53.xml"/><Relationship Id="rId2" Type="http://schemas.openxmlformats.org/officeDocument/2006/relationships/slide" Target="slide38.xml"/><Relationship Id="rId16" Type="http://schemas.openxmlformats.org/officeDocument/2006/relationships/slide" Target="slide5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2.xml"/><Relationship Id="rId11" Type="http://schemas.openxmlformats.org/officeDocument/2006/relationships/slide" Target="slide47.xml"/><Relationship Id="rId5" Type="http://schemas.openxmlformats.org/officeDocument/2006/relationships/slide" Target="slide41.xml"/><Relationship Id="rId15" Type="http://schemas.openxmlformats.org/officeDocument/2006/relationships/slide" Target="slide51.xml"/><Relationship Id="rId10" Type="http://schemas.openxmlformats.org/officeDocument/2006/relationships/slide" Target="slide46.xml"/><Relationship Id="rId4" Type="http://schemas.openxmlformats.org/officeDocument/2006/relationships/slide" Target="slide40.xml"/><Relationship Id="rId9" Type="http://schemas.openxmlformats.org/officeDocument/2006/relationships/slide" Target="slide45.xml"/><Relationship Id="rId14" Type="http://schemas.openxmlformats.org/officeDocument/2006/relationships/slide" Target="slide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7" Type="http://schemas.openxmlformats.org/officeDocument/2006/relationships/slide" Target="slide59.xml"/><Relationship Id="rId2" Type="http://schemas.openxmlformats.org/officeDocument/2006/relationships/slide" Target="slide5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8.xml"/><Relationship Id="rId5" Type="http://schemas.openxmlformats.org/officeDocument/2006/relationships/slide" Target="slide57.xml"/><Relationship Id="rId4" Type="http://schemas.openxmlformats.org/officeDocument/2006/relationships/slide" Target="slide56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5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7153" y="1052736"/>
            <a:ext cx="765825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Музыкальное</a:t>
            </a:r>
          </a:p>
          <a:p>
            <a:pPr algn="ctr"/>
            <a:r>
              <a:rPr lang="ru-RU" sz="9600" b="1" cap="none" spc="0" dirty="0" smtClean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путешествие</a:t>
            </a:r>
            <a:endParaRPr lang="ru-RU" sz="9600" b="1" cap="none" spc="0" dirty="0">
              <a:ln w="11430"/>
              <a:solidFill>
                <a:srgbClr val="FF644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>
            <a:hlinkClick r:id="rId2" action="ppaction://hlinksldjump"/>
          </p:cNvPr>
          <p:cNvSpPr/>
          <p:nvPr/>
        </p:nvSpPr>
        <p:spPr>
          <a:xfrm>
            <a:off x="16915" y="-11572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 smtClean="0">
              <a:solidFill>
                <a:schemeClr val="bg1"/>
              </a:solidFill>
            </a:endParaRPr>
          </a:p>
          <a:p>
            <a:pPr algn="ctr"/>
            <a:endParaRPr lang="ru-RU" sz="3200" dirty="0">
              <a:solidFill>
                <a:schemeClr val="bg1"/>
              </a:solidFill>
            </a:endParaRPr>
          </a:p>
          <a:p>
            <a:pPr algn="ctr"/>
            <a:endParaRPr lang="ru-RU" sz="3200" dirty="0" smtClean="0">
              <a:solidFill>
                <a:schemeClr val="bg1"/>
              </a:solidFill>
            </a:endParaRPr>
          </a:p>
          <a:p>
            <a:pPr algn="ctr"/>
            <a:endParaRPr lang="ru-RU" sz="3200" dirty="0">
              <a:solidFill>
                <a:schemeClr val="bg1"/>
              </a:solidFill>
            </a:endParaRPr>
          </a:p>
          <a:p>
            <a:pPr algn="ctr"/>
            <a:endParaRPr lang="ru-RU" sz="3200" dirty="0" smtClean="0">
              <a:solidFill>
                <a:schemeClr val="bg1"/>
              </a:solidFill>
            </a:endParaRPr>
          </a:p>
          <a:p>
            <a:pPr algn="ctr"/>
            <a:endParaRPr lang="ru-RU" sz="3200" dirty="0">
              <a:solidFill>
                <a:schemeClr val="bg1"/>
              </a:solidFill>
            </a:endParaRPr>
          </a:p>
          <a:p>
            <a:pPr algn="ctr"/>
            <a:endParaRPr lang="ru-RU" sz="3200" dirty="0" smtClean="0">
              <a:solidFill>
                <a:schemeClr val="bg1"/>
              </a:solidFill>
            </a:endParaRPr>
          </a:p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Викторина для учащихся 4 класса</a:t>
            </a:r>
          </a:p>
        </p:txBody>
      </p:sp>
    </p:spTree>
    <p:extLst>
      <p:ext uri="{BB962C8B-B14F-4D97-AF65-F5344CB8AC3E}">
        <p14:creationId xmlns:p14="http://schemas.microsoft.com/office/powerpoint/2010/main" val="37753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Вопрос-аукцио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5949280"/>
            <a:ext cx="609600" cy="6096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955088" y="800999"/>
            <a:ext cx="5321538" cy="5478423"/>
            <a:chOff x="1955088" y="800999"/>
            <a:chExt cx="5321538" cy="5478423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955088" y="1052736"/>
              <a:ext cx="5321538" cy="410445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765072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9600" b="1" cap="none" spc="0" dirty="0" smtClean="0">
                  <a:ln w="11430"/>
                  <a:solidFill>
                    <a:srgbClr val="FF6446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Вопрос-аукцион</a:t>
              </a:r>
              <a:endParaRPr lang="ru-RU" sz="9600" b="1" cap="none" spc="0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489514" y="800999"/>
              <a:ext cx="2282997" cy="54784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oft" dir="t">
                <a:rot lat="0" lon="0" rev="10800000"/>
              </a:lightRig>
            </a:scene3d>
            <a:sp3d>
              <a:bevelT/>
            </a:sp3d>
          </p:spPr>
          <p:txBody>
            <a:bodyPr wrap="none" lIns="91440" tIns="45720" rIns="91440" bIns="45720">
              <a:spAutoFit/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sz="350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?</a:t>
              </a:r>
              <a:endParaRPr lang="ru-RU" sz="35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0" y="-11572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17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роцесс 4"/>
          <p:cNvSpPr/>
          <p:nvPr/>
        </p:nvSpPr>
        <p:spPr>
          <a:xfrm>
            <a:off x="7150669" y="5470976"/>
            <a:ext cx="1522513" cy="747593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</a:t>
            </a:r>
            <a:r>
              <a:rPr lang="ru-RU" dirty="0" smtClean="0"/>
              <a:t>азовите музыкальное произведение и его автора</a:t>
            </a:r>
            <a:endParaRPr lang="ru-RU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5543" y="1824176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475656" y="1824176"/>
            <a:ext cx="5379560" cy="4724018"/>
            <a:chOff x="1461080" y="1908208"/>
            <a:chExt cx="5379560" cy="4724018"/>
          </a:xfrm>
        </p:grpSpPr>
        <p:pic>
          <p:nvPicPr>
            <p:cNvPr id="7" name="Picture 2" descr="C:\Users\Палецких Елена\Desktop\Путешествие1\zvuki_muziki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97"/>
            <a:stretch/>
          </p:blipFill>
          <p:spPr bwMode="auto">
            <a:xfrm>
              <a:off x="1461081" y="1908208"/>
              <a:ext cx="5379558" cy="36468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461080" y="5555008"/>
              <a:ext cx="53795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Р. </a:t>
              </a:r>
              <a:r>
                <a:rPr lang="ru-RU" sz="3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Роджерс</a:t>
              </a:r>
              <a:endPara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«Звуки музыки»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" name="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9412" y="2924944"/>
            <a:ext cx="609600" cy="6096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48983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3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468777" y="1916832"/>
            <a:ext cx="3959208" cy="2827958"/>
          </a:xfrm>
          <a:prstGeom prst="round2Diag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200" dirty="0" smtClean="0"/>
              <a:t>Польский </a:t>
            </a:r>
            <a:r>
              <a:rPr lang="ru-RU" sz="3200" dirty="0"/>
              <a:t>танец-шествие, который открывал балы в Западной Европе, начиная с </a:t>
            </a:r>
            <a:r>
              <a:rPr lang="ru-RU" sz="3200" dirty="0" smtClean="0"/>
              <a:t>XVII века. </a:t>
            </a:r>
            <a:endParaRPr lang="ru-RU" sz="3200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3441536" y="5517232"/>
            <a:ext cx="2260928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Полонез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164287" y="5517232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2" name="Picture 2" descr="C:\Users\Палецких Елена\Desktop\Путешествие1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1916832"/>
            <a:ext cx="3646800" cy="28279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Назовите народный танец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8514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алецких Елена\Desktop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440" y="1916833"/>
            <a:ext cx="4643121" cy="30963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роцесс 3"/>
          <p:cNvSpPr/>
          <p:nvPr/>
        </p:nvSpPr>
        <p:spPr>
          <a:xfrm>
            <a:off x="3167844" y="5517232"/>
            <a:ext cx="2808312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Санта </a:t>
            </a:r>
            <a:r>
              <a:rPr lang="ru-RU" sz="3200" dirty="0" err="1" smtClean="0">
                <a:solidFill>
                  <a:schemeClr val="bg1"/>
                </a:solidFill>
              </a:rPr>
              <a:t>Лючия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164287" y="5517232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Назовите итальянскую песню</a:t>
            </a:r>
            <a:endParaRPr lang="ru-RU" sz="40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1916833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331" y="3023120"/>
            <a:ext cx="609600" cy="6096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549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алецких Елена\Desktop\Путешествие1\f090cfb00390bd4db30d490f0fed1917_i-138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01" y="1913119"/>
            <a:ext cx="4647799" cy="30907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роцесс 3"/>
          <p:cNvSpPr/>
          <p:nvPr/>
        </p:nvSpPr>
        <p:spPr>
          <a:xfrm>
            <a:off x="3167844" y="5517232"/>
            <a:ext cx="2808312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«Князь Игорь»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164287" y="5517232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Назовите оперу, в которой звучит половецкая пляска с хором</a:t>
            </a:r>
            <a:endParaRPr lang="ru-RU" sz="40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37466" y="1916832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1335" y="3023119"/>
            <a:ext cx="609600" cy="6096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6220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9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Назовите любимый музыкальный инструмент Ф. Шопена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2944187" y="1947956"/>
            <a:ext cx="3240360" cy="4319492"/>
            <a:chOff x="1475656" y="2283435"/>
            <a:chExt cx="3240360" cy="4319492"/>
          </a:xfrm>
        </p:grpSpPr>
        <p:pic>
          <p:nvPicPr>
            <p:cNvPr id="4098" name="Picture 2" descr="C:\Users\Палецких Елена\Desktop\Путешествие1\yamaha-gc2-pe-royal-173sm-chernii-polirovannii-s-banketkoi_id1308_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2283435"/>
              <a:ext cx="3240360" cy="32403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Блок-схема: процесс 6"/>
            <p:cNvSpPr/>
            <p:nvPr/>
          </p:nvSpPr>
          <p:spPr>
            <a:xfrm>
              <a:off x="1830524" y="5882927"/>
              <a:ext cx="2530623" cy="720000"/>
            </a:xfrm>
            <a:prstGeom prst="flowChartProcess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</a:rPr>
                <a:t>Фортепиано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Блок-схема: процесс 8"/>
          <p:cNvSpPr/>
          <p:nvPr/>
        </p:nvSpPr>
        <p:spPr>
          <a:xfrm>
            <a:off x="7164285" y="5547448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Путешествие1\Бандура Львів'ян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19" y="1900689"/>
            <a:ext cx="4509361" cy="33279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роцесс 3"/>
          <p:cNvSpPr/>
          <p:nvPr/>
        </p:nvSpPr>
        <p:spPr>
          <a:xfrm>
            <a:off x="3441536" y="5538988"/>
            <a:ext cx="2260928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Бандура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164287" y="5538988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Назовите популярный инструмент</a:t>
            </a:r>
            <a:endParaRPr lang="ru-RU" dirty="0"/>
          </a:p>
          <a:p>
            <a:r>
              <a:rPr lang="ru-RU" dirty="0" smtClean="0"/>
              <a:t>украинского народа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29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алецких Елена\Desktop\Путешествие1\1353132053_f2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168" y="1893452"/>
            <a:ext cx="4447664" cy="33357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роцесс 3"/>
          <p:cNvSpPr/>
          <p:nvPr/>
        </p:nvSpPr>
        <p:spPr>
          <a:xfrm>
            <a:off x="3441536" y="5540252"/>
            <a:ext cx="2260928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Цимбалы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164287" y="5539122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Назовите популярный инструмент</a:t>
            </a:r>
            <a:endParaRPr lang="ru-RU" dirty="0"/>
          </a:p>
          <a:p>
            <a:r>
              <a:rPr lang="ru-RU" dirty="0" smtClean="0"/>
              <a:t>белорусского народа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55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роцесс 3"/>
          <p:cNvSpPr/>
          <p:nvPr/>
        </p:nvSpPr>
        <p:spPr>
          <a:xfrm>
            <a:off x="3441536" y="5499920"/>
            <a:ext cx="2260928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Банджо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164286" y="5500690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Назовите музыкальный инструмент джазового оркестра</a:t>
            </a:r>
            <a:endParaRPr lang="ru-RU" dirty="0"/>
          </a:p>
        </p:txBody>
      </p:sp>
      <p:pic>
        <p:nvPicPr>
          <p:cNvPr id="5122" name="Picture 2" descr="C:\Users\Палецких Елена\Desktop\Путешествие1\aria_abu_1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0363">
            <a:off x="3609562" y="1282301"/>
            <a:ext cx="1924876" cy="43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4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алецких Елена\Desktop\Путешествие1\96da4014ad014b2ca39b75c04a86136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36" y="1894642"/>
            <a:ext cx="4885929" cy="32560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процесс 3"/>
          <p:cNvSpPr/>
          <p:nvPr/>
        </p:nvSpPr>
        <p:spPr>
          <a:xfrm>
            <a:off x="2910644" y="5445224"/>
            <a:ext cx="3322712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Волны </a:t>
            </a:r>
            <a:r>
              <a:rPr lang="ru-RU" sz="3200" dirty="0" err="1" smtClean="0">
                <a:solidFill>
                  <a:schemeClr val="bg1"/>
                </a:solidFill>
              </a:rPr>
              <a:t>Мартено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164287" y="5445224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Назовите инструмент, звучащий в «</a:t>
            </a:r>
            <a:r>
              <a:rPr lang="ru-RU" dirty="0" err="1" smtClean="0"/>
              <a:t>Турангалила</a:t>
            </a:r>
            <a:r>
              <a:rPr lang="ru-RU" dirty="0" smtClean="0"/>
              <a:t>-симфонии» </a:t>
            </a:r>
            <a:r>
              <a:rPr lang="ru-RU" dirty="0" err="1" smtClean="0"/>
              <a:t>Мессиана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1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Инструкция</a:t>
            </a:r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455405" y="1700808"/>
            <a:ext cx="8231395" cy="4824536"/>
            <a:chOff x="455405" y="1700808"/>
            <a:chExt cx="8231395" cy="482453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55405" y="1700808"/>
              <a:ext cx="8231395" cy="4824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Clr>
                  <a:srgbClr val="002060"/>
                </a:buClr>
              </a:pPr>
              <a:r>
                <a:rPr lang="ru-RU" sz="2800" dirty="0" smtClean="0">
                  <a:solidFill>
                    <a:srgbClr val="FF0000"/>
                  </a:solidFill>
                </a:rPr>
                <a:t>Переходы по слайдам </a:t>
              </a:r>
              <a:r>
                <a:rPr lang="ru-RU" sz="2800" dirty="0" smtClean="0">
                  <a:solidFill>
                    <a:srgbClr val="1F497D"/>
                  </a:solidFill>
                </a:rPr>
                <a:t>осуществляются </a:t>
              </a:r>
              <a:r>
                <a:rPr lang="ru-RU" sz="2800" dirty="0">
                  <a:solidFill>
                    <a:srgbClr val="1F497D"/>
                  </a:solidFill>
                </a:rPr>
                <a:t>с </a:t>
              </a:r>
              <a:r>
                <a:rPr lang="ru-RU" sz="2800" dirty="0" smtClean="0">
                  <a:solidFill>
                    <a:srgbClr val="1F497D"/>
                  </a:solidFill>
                </a:rPr>
                <a:t>помощью </a:t>
              </a:r>
              <a:r>
                <a:rPr lang="ru-RU" sz="2800" dirty="0">
                  <a:solidFill>
                    <a:srgbClr val="1F497D"/>
                  </a:solidFill>
                </a:rPr>
                <a:t>управляющих </a:t>
              </a:r>
              <a:r>
                <a:rPr lang="ru-RU" sz="2800" dirty="0" smtClean="0">
                  <a:solidFill>
                    <a:srgbClr val="1F497D"/>
                  </a:solidFill>
                </a:rPr>
                <a:t>кнопок.</a:t>
              </a:r>
              <a:endParaRPr lang="ru-RU" sz="2800" dirty="0">
                <a:solidFill>
                  <a:srgbClr val="1F497D"/>
                </a:solidFill>
              </a:endParaRPr>
            </a:p>
            <a:p>
              <a:pPr marL="1371600" lvl="2" indent="-457200">
                <a:buFont typeface="Calibri" panose="020F0502020204030204" pitchFamily="34" charset="0"/>
                <a:buChar char="–"/>
              </a:pPr>
              <a:r>
                <a:rPr lang="ru-RU" sz="2800" dirty="0">
                  <a:solidFill>
                    <a:srgbClr val="1F497D"/>
                  </a:solidFill>
                </a:rPr>
                <a:t>з</a:t>
              </a:r>
              <a:r>
                <a:rPr lang="ru-RU" sz="2800" dirty="0" smtClean="0">
                  <a:solidFill>
                    <a:srgbClr val="1F497D"/>
                  </a:solidFill>
                </a:rPr>
                <a:t>авершить викторину.</a:t>
              </a:r>
            </a:p>
            <a:p>
              <a:pPr marL="1371600" lvl="2" indent="-457200">
                <a:buFont typeface="Calibri" panose="020F0502020204030204" pitchFamily="34" charset="0"/>
                <a:buChar char="–"/>
              </a:pPr>
              <a:r>
                <a:rPr lang="ru-RU" sz="2800" dirty="0">
                  <a:solidFill>
                    <a:srgbClr val="1F497D"/>
                  </a:solidFill>
                </a:rPr>
                <a:t>п</a:t>
              </a:r>
              <a:r>
                <a:rPr lang="ru-RU" sz="2800" dirty="0" smtClean="0">
                  <a:solidFill>
                    <a:srgbClr val="1F497D"/>
                  </a:solidFill>
                </a:rPr>
                <a:t>ерейти к выбору вопроса.</a:t>
              </a:r>
            </a:p>
            <a:p>
              <a:pPr marL="1371600" lvl="2" indent="-457200">
                <a:buFont typeface="Calibri" panose="020F0502020204030204" pitchFamily="34" charset="0"/>
                <a:buChar char="–"/>
              </a:pPr>
              <a:r>
                <a:rPr lang="ru-RU" sz="2800" dirty="0">
                  <a:solidFill>
                    <a:srgbClr val="1F497D"/>
                  </a:solidFill>
                </a:rPr>
                <a:t>п</a:t>
              </a:r>
              <a:r>
                <a:rPr lang="ru-RU" sz="2800" dirty="0" smtClean="0">
                  <a:solidFill>
                    <a:srgbClr val="1F497D"/>
                  </a:solidFill>
                </a:rPr>
                <a:t>ослушать музыкальное произведение.</a:t>
              </a:r>
            </a:p>
            <a:p>
              <a:pPr marL="1371600" lvl="2" indent="-457200">
                <a:buFont typeface="Calibri" panose="020F0502020204030204" pitchFamily="34" charset="0"/>
                <a:buChar char="–"/>
              </a:pPr>
              <a:r>
                <a:rPr lang="ru-RU" sz="2800" dirty="0">
                  <a:solidFill>
                    <a:srgbClr val="1F497D"/>
                  </a:solidFill>
                </a:rPr>
                <a:t>у</a:t>
              </a:r>
              <a:r>
                <a:rPr lang="ru-RU" sz="2800" dirty="0" smtClean="0">
                  <a:solidFill>
                    <a:srgbClr val="1F497D"/>
                  </a:solidFill>
                </a:rPr>
                <a:t>знать правильный ответ.</a:t>
              </a:r>
            </a:p>
            <a:p>
              <a:r>
                <a:rPr lang="ru-RU" sz="2800" dirty="0" smtClean="0">
                  <a:solidFill>
                    <a:srgbClr val="FF0000"/>
                  </a:solidFill>
                </a:rPr>
                <a:t>Выбор варианта ответа </a:t>
              </a:r>
              <a:r>
                <a:rPr lang="ru-RU" sz="2800" dirty="0" smtClean="0">
                  <a:solidFill>
                    <a:srgbClr val="1F497D"/>
                  </a:solidFill>
                </a:rPr>
                <a:t>– щёлкнуть мышью на рисунок или на надпись.</a:t>
              </a:r>
            </a:p>
            <a:p>
              <a:r>
                <a:rPr lang="ru-RU" sz="2800" dirty="0" smtClean="0">
                  <a:solidFill>
                    <a:srgbClr val="FF0000"/>
                  </a:solidFill>
                </a:rPr>
                <a:t>Исчезновение объекта </a:t>
              </a:r>
              <a:r>
                <a:rPr lang="ru-RU" sz="2800" dirty="0" smtClean="0">
                  <a:solidFill>
                    <a:srgbClr val="1F497D"/>
                  </a:solidFill>
                </a:rPr>
                <a:t>– неверный ответ.</a:t>
              </a:r>
            </a:p>
            <a:p>
              <a:r>
                <a:rPr lang="ru-RU" sz="2800" dirty="0" smtClean="0">
                  <a:solidFill>
                    <a:srgbClr val="FF0000"/>
                  </a:solidFill>
                </a:rPr>
                <a:t>«Вопрос-аукцион», «Кот в мешке» </a:t>
              </a:r>
              <a:r>
                <a:rPr lang="ru-RU" sz="2800" dirty="0" smtClean="0">
                  <a:solidFill>
                    <a:srgbClr val="1F497D"/>
                  </a:solidFill>
                </a:rPr>
                <a:t>– щёлкнуть мышью на слайд для перехода к вопросу.</a:t>
              </a:r>
            </a:p>
          </p:txBody>
        </p:sp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23" r="23189" b="13571"/>
            <a:stretch>
              <a:fillRect/>
            </a:stretch>
          </p:blipFill>
          <p:spPr bwMode="auto">
            <a:xfrm>
              <a:off x="845343" y="3528034"/>
              <a:ext cx="231061" cy="379482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10" name="Группа 9"/>
            <p:cNvGrpSpPr/>
            <p:nvPr/>
          </p:nvGrpSpPr>
          <p:grpSpPr>
            <a:xfrm>
              <a:off x="769124" y="2612802"/>
              <a:ext cx="360000" cy="376875"/>
              <a:chOff x="492054" y="1844824"/>
              <a:chExt cx="360000" cy="360000"/>
            </a:xfrm>
          </p:grpSpPr>
          <p:sp>
            <p:nvSpPr>
              <p:cNvPr id="7" name="Управляющая кнопка: настраиваемая 6">
                <a:hlinkClick r:id="" action="ppaction://noaction" highlightClick="1"/>
              </p:cNvPr>
              <p:cNvSpPr/>
              <p:nvPr/>
            </p:nvSpPr>
            <p:spPr>
              <a:xfrm>
                <a:off x="492054" y="1844824"/>
                <a:ext cx="360000" cy="360000"/>
              </a:xfrm>
              <a:prstGeom prst="actionButtonBlank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Крест 7"/>
              <p:cNvSpPr/>
              <p:nvPr/>
            </p:nvSpPr>
            <p:spPr>
              <a:xfrm rot="2700000">
                <a:off x="582054" y="1934824"/>
                <a:ext cx="180000" cy="180000"/>
              </a:xfrm>
              <a:prstGeom prst="plus">
                <a:avLst>
                  <a:gd name="adj" fmla="val 43494"/>
                </a:avLst>
              </a:prstGeom>
              <a:solidFill>
                <a:schemeClr val="bg1"/>
              </a:solidFill>
              <a:ln w="6350">
                <a:solidFill>
                  <a:srgbClr val="5F5F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9" name="Управляющая кнопка: настраиваемая 8">
                <a:hlinkClick r:id="" action="ppaction://noaction" highlightClick="1"/>
              </p:cNvPr>
              <p:cNvSpPr/>
              <p:nvPr/>
            </p:nvSpPr>
            <p:spPr>
              <a:xfrm>
                <a:off x="492054" y="1844824"/>
                <a:ext cx="360000" cy="360000"/>
              </a:xfrm>
              <a:prstGeom prst="actionButtonBlank">
                <a:avLst/>
              </a:prstGeom>
              <a:noFill/>
              <a:ln w="63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" name="Управляющая кнопка: домой 10">
              <a:hlinkClick r:id="" action="ppaction://noaction" highlightClick="1"/>
            </p:cNvPr>
            <p:cNvSpPr/>
            <p:nvPr/>
          </p:nvSpPr>
          <p:spPr>
            <a:xfrm>
              <a:off x="769124" y="3066723"/>
              <a:ext cx="360000" cy="376875"/>
            </a:xfrm>
            <a:prstGeom prst="actionButtonHome">
              <a:avLst/>
            </a:prstGeom>
            <a:solidFill>
              <a:srgbClr val="99CCFF"/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процесс 11"/>
            <p:cNvSpPr/>
            <p:nvPr/>
          </p:nvSpPr>
          <p:spPr>
            <a:xfrm>
              <a:off x="568496" y="3982813"/>
              <a:ext cx="761256" cy="376875"/>
            </a:xfrm>
            <a:prstGeom prst="flowChartProcess">
              <a:avLst/>
            </a:prstGeom>
            <a:ln w="3175">
              <a:solidFill>
                <a:srgbClr val="002060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2"/>
                  </a:solidFill>
                </a:rPr>
                <a:t>О</a:t>
              </a:r>
              <a:r>
                <a:rPr lang="ru-RU" dirty="0" smtClean="0">
                  <a:solidFill>
                    <a:schemeClr val="tx2"/>
                  </a:solidFill>
                </a:rPr>
                <a:t>твет</a:t>
              </a:r>
              <a:endParaRPr lang="ru-RU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67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476844"/>
              </p:ext>
            </p:extLst>
          </p:nvPr>
        </p:nvGraphicFramePr>
        <p:xfrm>
          <a:off x="477888" y="3212976"/>
          <a:ext cx="8208912" cy="23762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528392"/>
                <a:gridCol w="936104"/>
                <a:gridCol w="936104"/>
                <a:gridCol w="936104"/>
                <a:gridCol w="936104"/>
                <a:gridCol w="936104"/>
              </a:tblGrid>
              <a:tr h="792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solidFill>
                            <a:schemeClr val="tx2"/>
                          </a:solidFill>
                        </a:rPr>
                        <a:t>Композиторы</a:t>
                      </a:r>
                      <a:endParaRPr lang="ru-RU" sz="32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2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3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4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5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6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solidFill>
                            <a:schemeClr val="tx2"/>
                          </a:solidFill>
                        </a:rPr>
                        <a:t>Произведения</a:t>
                      </a:r>
                      <a:endParaRPr lang="ru-RU" sz="32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7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8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9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0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1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2"/>
                          </a:solidFill>
                        </a:rPr>
                        <a:t>Жанры</a:t>
                      </a:r>
                      <a:endParaRPr lang="ru-RU" sz="3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2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3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4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5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6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457200" y="1772816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Выберите категорию вопроса и количество баллов за правильный ответ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15512" y="10379"/>
            <a:ext cx="43129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ru-RU" sz="9600" b="1" cap="none" spc="0" dirty="0" smtClean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раунд</a:t>
            </a:r>
            <a:endParaRPr lang="ru-RU" sz="9600" b="1" cap="none" spc="0" dirty="0">
              <a:ln w="11430"/>
              <a:solidFill>
                <a:srgbClr val="FF644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Управляющая кнопка: настраиваемая 9">
            <a:hlinkClick r:id="rId17" action="ppaction://hlinksldjump" highlightClick="1"/>
          </p:cNvPr>
          <p:cNvSpPr/>
          <p:nvPr/>
        </p:nvSpPr>
        <p:spPr>
          <a:xfrm>
            <a:off x="3671900" y="5877272"/>
            <a:ext cx="1800200" cy="576064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3</a:t>
            </a:r>
            <a:r>
              <a:rPr lang="ru-RU" sz="3200" dirty="0" smtClean="0"/>
              <a:t> раунд</a:t>
            </a:r>
            <a:endParaRPr lang="ru-RU" sz="3200" dirty="0"/>
          </a:p>
        </p:txBody>
      </p:sp>
      <p:sp>
        <p:nvSpPr>
          <p:cNvPr id="7" name="Управляющая кнопка: настраиваемая 6">
            <a:hlinkClick r:id="rId18" action="ppaction://hlinkpres?slideindex=1&amp;slidetitle=Презентация PowerPoint" highlightClick="1"/>
          </p:cNvPr>
          <p:cNvSpPr/>
          <p:nvPr/>
        </p:nvSpPr>
        <p:spPr>
          <a:xfrm>
            <a:off x="6886600" y="5877272"/>
            <a:ext cx="1800200" cy="576064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Песня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569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292080" y="1836159"/>
            <a:ext cx="2962672" cy="452246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Назовите </a:t>
            </a:r>
            <a:r>
              <a:rPr lang="ru-RU" dirty="0" smtClean="0"/>
              <a:t>автора музыкального произведения 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846837" y="1986468"/>
            <a:ext cx="2863291" cy="3956304"/>
            <a:chOff x="466368" y="1586149"/>
            <a:chExt cx="2602992" cy="3596640"/>
          </a:xfrm>
        </p:grpSpPr>
        <p:pic>
          <p:nvPicPr>
            <p:cNvPr id="1026" name="Picture 2" descr="C:\Users\Палецких Елена\Desktop\Путешествие1\Рисунок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368" y="1586149"/>
              <a:ext cx="2602992" cy="359664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66368" y="3092081"/>
              <a:ext cx="2602992" cy="531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accent6">
                      <a:lumMod val="50000"/>
                    </a:schemeClr>
                  </a:solidFill>
                </a:rPr>
                <a:t>Пер </a:t>
              </a:r>
              <a:r>
                <a:rPr lang="ru-RU" sz="3200" dirty="0" err="1" smtClean="0">
                  <a:solidFill>
                    <a:schemeClr val="accent6">
                      <a:lumMod val="50000"/>
                    </a:schemeClr>
                  </a:solidFill>
                </a:rPr>
                <a:t>Гюнт</a:t>
              </a:r>
              <a:endParaRPr lang="ru-RU" sz="3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57886" y="1828597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Д. Гершвин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4822" y="2779814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М.И. Глинка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4822" y="3672233"/>
            <a:ext cx="2589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Д. Верди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57886" y="5618934"/>
            <a:ext cx="2596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А.Н. Скрябин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64822" y="4638397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Э. Григ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0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62627E-6 L -0.45018 -0.3027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17" y="-15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292080" y="1836159"/>
            <a:ext cx="2962672" cy="452246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Назовите </a:t>
            </a:r>
            <a:r>
              <a:rPr lang="ru-RU" dirty="0" smtClean="0"/>
              <a:t>автора музыкального произведения 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846837" y="1986468"/>
            <a:ext cx="2863291" cy="3956304"/>
            <a:chOff x="466368" y="1586149"/>
            <a:chExt cx="2602992" cy="3596640"/>
          </a:xfrm>
        </p:grpSpPr>
        <p:pic>
          <p:nvPicPr>
            <p:cNvPr id="1026" name="Picture 2" descr="C:\Users\Палецких Елена\Desktop\Путешествие1\Рисунок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368" y="1586149"/>
              <a:ext cx="2602992" cy="359664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66368" y="3092081"/>
              <a:ext cx="2602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accent6">
                      <a:lumMod val="50000"/>
                    </a:schemeClr>
                  </a:solidFill>
                </a:rPr>
                <a:t>Карнавал</a:t>
              </a:r>
              <a:endParaRPr lang="ru-RU" sz="3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57886" y="1828597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Ф. Шуберт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4822" y="2779814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Ф. Шопен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4822" y="3672233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Р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. Шуман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57886" y="5618934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И.С. Бах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64822" y="4638397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Л. Бетховен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56059E-6 L -0.46598 -0.1514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9" y="-7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5292080" y="1836159"/>
            <a:ext cx="2962672" cy="452246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Назовите </a:t>
            </a:r>
            <a:r>
              <a:rPr lang="ru-RU" dirty="0" smtClean="0"/>
              <a:t>автора музыкального произведения 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836752" y="1986468"/>
            <a:ext cx="2863291" cy="3956304"/>
            <a:chOff x="457200" y="1557731"/>
            <a:chExt cx="2863291" cy="3956304"/>
          </a:xfrm>
        </p:grpSpPr>
        <p:pic>
          <p:nvPicPr>
            <p:cNvPr id="1026" name="Picture 2" descr="C:\Users\Палецких Елена\Desktop\Путешествие1\Рисунок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557731"/>
              <a:ext cx="2863291" cy="395630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66367" y="2997274"/>
              <a:ext cx="28541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accent6">
                      <a:lumMod val="50000"/>
                    </a:schemeClr>
                  </a:solidFill>
                </a:rPr>
                <a:t>Поэма огня </a:t>
              </a:r>
            </a:p>
            <a:p>
              <a:pPr algn="ctr"/>
              <a:r>
                <a:rPr lang="ru-RU" sz="3200" dirty="0" smtClean="0">
                  <a:solidFill>
                    <a:schemeClr val="accent6">
                      <a:lumMod val="50000"/>
                    </a:schemeClr>
                  </a:solidFill>
                </a:rPr>
                <a:t>«Прометей»</a:t>
              </a:r>
              <a:endParaRPr lang="ru-RU" sz="3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57886" y="1828597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Р.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</a:rPr>
              <a:t>Роджерс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7886" y="2779814"/>
            <a:ext cx="2514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А.Н. Скрябин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7886" y="3672233"/>
            <a:ext cx="2311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Б. Бриттен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57886" y="5618934"/>
            <a:ext cx="2442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Р. К. Щедрин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57886" y="4638397"/>
            <a:ext cx="2311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О.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</a:rPr>
              <a:t>Мессиан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31267E-6 L -0.50816 -0.0319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-15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3644508" y="4234204"/>
            <a:ext cx="1857240" cy="2261665"/>
            <a:chOff x="2826365" y="4234204"/>
            <a:chExt cx="1857240" cy="2261665"/>
          </a:xfrm>
        </p:grpSpPr>
        <p:pic>
          <p:nvPicPr>
            <p:cNvPr id="34" name="Picture 13" descr="C:\Users\Палецких Елена\Desktop\Путешествие\873864_origina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349" y="4234204"/>
              <a:ext cx="1497273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2826365" y="6034204"/>
              <a:ext cx="1857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Л. Бетховен</a:t>
              </a:r>
              <a:endPara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528024" y="1772816"/>
            <a:ext cx="1857240" cy="2261665"/>
            <a:chOff x="2528024" y="1876688"/>
            <a:chExt cx="1857240" cy="2261665"/>
          </a:xfrm>
        </p:grpSpPr>
        <p:pic>
          <p:nvPicPr>
            <p:cNvPr id="28" name="Picture 2" descr="C:\Users\Палецких Елена\Desktop\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1876688"/>
              <a:ext cx="1369689" cy="180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2528024" y="3676688"/>
              <a:ext cx="1857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В.А. Моцарт</a:t>
              </a:r>
              <a:endPara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744357" y="1761366"/>
            <a:ext cx="1857240" cy="2261665"/>
            <a:chOff x="6744357" y="1865238"/>
            <a:chExt cx="1857240" cy="2261665"/>
          </a:xfrm>
        </p:grpSpPr>
        <p:pic>
          <p:nvPicPr>
            <p:cNvPr id="31" name="Picture 11" descr="C:\Users\Палецких Елена\Desktop\Путешествие\hayd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2977" y="1865238"/>
              <a:ext cx="1800000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6744357" y="3665238"/>
              <a:ext cx="1857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Й. Гайдн</a:t>
              </a:r>
              <a:endPara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375995" y="1761366"/>
            <a:ext cx="1874408" cy="2261665"/>
            <a:chOff x="375995" y="1865238"/>
            <a:chExt cx="1874408" cy="2261665"/>
          </a:xfrm>
        </p:grpSpPr>
        <p:sp>
          <p:nvSpPr>
            <p:cNvPr id="37" name="TextBox 36"/>
            <p:cNvSpPr txBox="1"/>
            <p:nvPr/>
          </p:nvSpPr>
          <p:spPr>
            <a:xfrm>
              <a:off x="375995" y="3665238"/>
              <a:ext cx="187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Э. Григ</a:t>
              </a:r>
              <a:endPara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8" name="Picture 9" descr="C:\Users\Палецких Елена\Desktop\Путешествие\edvard_grig_v_peshere_gornogo_korolja_tanets_trollej_per_gunt_ibsen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810" y="1865238"/>
              <a:ext cx="1400778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4545090" y="1772816"/>
            <a:ext cx="1857240" cy="2261665"/>
            <a:chOff x="4545090" y="1876688"/>
            <a:chExt cx="1857240" cy="2261665"/>
          </a:xfrm>
        </p:grpSpPr>
        <p:sp>
          <p:nvSpPr>
            <p:cNvPr id="43" name="TextBox 42"/>
            <p:cNvSpPr txBox="1"/>
            <p:nvPr/>
          </p:nvSpPr>
          <p:spPr>
            <a:xfrm>
              <a:off x="4545090" y="3676688"/>
              <a:ext cx="1857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Ф. Шопен</a:t>
              </a:r>
              <a:endPara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4" name="Picture 12" descr="C:\Users\Палецких Елена\Desktop\Путешествие\09a69c7590ba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319" y="1876688"/>
              <a:ext cx="1272783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Назовите композиторов –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венских классиков»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1289173" y="4234204"/>
            <a:ext cx="1857240" cy="2261665"/>
            <a:chOff x="471030" y="4234204"/>
            <a:chExt cx="1857240" cy="2261665"/>
          </a:xfrm>
        </p:grpSpPr>
        <p:pic>
          <p:nvPicPr>
            <p:cNvPr id="25" name="Picture 7" descr="D:\Работа 2003-2006\Музыка\Композиторы\shubert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810" y="4234204"/>
              <a:ext cx="1575000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71030" y="6034204"/>
              <a:ext cx="1857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Ф. Шуберт</a:t>
              </a:r>
              <a:endPara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6041400" y="4243582"/>
            <a:ext cx="1461001" cy="2250919"/>
            <a:chOff x="5223257" y="4243582"/>
            <a:chExt cx="1461001" cy="2250919"/>
          </a:xfrm>
        </p:grpSpPr>
        <p:sp>
          <p:nvSpPr>
            <p:cNvPr id="40" name="TextBox 39"/>
            <p:cNvSpPr txBox="1"/>
            <p:nvPr/>
          </p:nvSpPr>
          <p:spPr>
            <a:xfrm>
              <a:off x="5223257" y="6032836"/>
              <a:ext cx="1461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И.С. Бах</a:t>
              </a:r>
            </a:p>
          </p:txBody>
        </p:sp>
        <p:pic>
          <p:nvPicPr>
            <p:cNvPr id="41" name="Picture 10" descr="C:\Users\Палецких Елена\Desktop\Путешествие\image_5852aff744c07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258" y="4243582"/>
              <a:ext cx="1461000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163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Назовите композиторов </a:t>
            </a:r>
            <a:br>
              <a:rPr lang="ru-RU" dirty="0"/>
            </a:br>
            <a:r>
              <a:rPr lang="ru-RU" dirty="0"/>
              <a:t>«Могучей кучки»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83526" y="1772816"/>
            <a:ext cx="2232248" cy="2261663"/>
            <a:chOff x="292112" y="1700808"/>
            <a:chExt cx="2232248" cy="2261663"/>
          </a:xfrm>
        </p:grpSpPr>
        <p:pic>
          <p:nvPicPr>
            <p:cNvPr id="4" name="Picture 2" descr="D:\Работа 2003-2006\Музыка\Композиторы\balakirev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736" y="1700808"/>
              <a:ext cx="1575000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92112" y="3500806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М.А. Балакирев</a:t>
              </a:r>
              <a:endPara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238528" y="4248356"/>
            <a:ext cx="2448272" cy="2267862"/>
            <a:chOff x="184100" y="4077072"/>
            <a:chExt cx="2448272" cy="2267862"/>
          </a:xfrm>
        </p:grpSpPr>
        <p:pic>
          <p:nvPicPr>
            <p:cNvPr id="7" name="Picture 5" descr="D:\Работа 2003-2006\Музыка\Композиторы\tchaikovsky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736" y="4077072"/>
              <a:ext cx="1575000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84100" y="5883269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П.И. Чайковский</a:t>
              </a:r>
              <a:endPara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721591" y="1772816"/>
            <a:ext cx="1857240" cy="2261664"/>
            <a:chOff x="2730177" y="1700808"/>
            <a:chExt cx="1857240" cy="2261664"/>
          </a:xfrm>
        </p:grpSpPr>
        <p:pic>
          <p:nvPicPr>
            <p:cNvPr id="10" name="Picture 9" descr="C:\Users\Палецких Елена\Desktop\Путешествие\401px-glinka_1856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388" y="1700808"/>
              <a:ext cx="1204818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730177" y="3500807"/>
              <a:ext cx="1857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М.И. Глинка</a:t>
              </a:r>
              <a:endPara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29066" y="4248356"/>
            <a:ext cx="2456315" cy="2261665"/>
            <a:chOff x="4623660" y="1700808"/>
            <a:chExt cx="2456315" cy="2261665"/>
          </a:xfrm>
        </p:grpSpPr>
        <p:pic>
          <p:nvPicPr>
            <p:cNvPr id="13" name="Picture 7" descr="C:\Users\Палецких Елена\Desktop\Путешествие\Mussorgsky-Wikimedia-common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7844" y="1700808"/>
              <a:ext cx="1514563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623660" y="3500808"/>
              <a:ext cx="2456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М.П. Мусоргский</a:t>
              </a:r>
              <a:endPara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922216" y="1772816"/>
            <a:ext cx="2100269" cy="2261665"/>
            <a:chOff x="6930802" y="1700808"/>
            <a:chExt cx="2100269" cy="2261665"/>
          </a:xfrm>
        </p:grpSpPr>
        <p:pic>
          <p:nvPicPr>
            <p:cNvPr id="16" name="Picture 10" descr="C:\Users\Палецких Елена\Desktop\Путешествие\949089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1700808"/>
              <a:ext cx="1201251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930802" y="3500808"/>
              <a:ext cx="2100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А.П. Бородин</a:t>
              </a:r>
              <a:endPara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860032" y="1772816"/>
            <a:ext cx="1857240" cy="2261665"/>
            <a:chOff x="2730177" y="4077072"/>
            <a:chExt cx="1857240" cy="2261665"/>
          </a:xfrm>
        </p:grpSpPr>
        <p:pic>
          <p:nvPicPr>
            <p:cNvPr id="19" name="Picture 8" descr="C:\Users\Палецких Елена\Desktop\Путешествие\tom16_497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383" y="4077072"/>
              <a:ext cx="1436828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730177" y="5877072"/>
              <a:ext cx="1857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Ц.А. Кюи</a:t>
              </a:r>
              <a:endPara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758362" y="4248356"/>
            <a:ext cx="3640937" cy="2267862"/>
            <a:chOff x="4209440" y="4098063"/>
            <a:chExt cx="3640937" cy="2267862"/>
          </a:xfrm>
        </p:grpSpPr>
        <p:pic>
          <p:nvPicPr>
            <p:cNvPr id="22" name="Picture 4" descr="D:\Работа 2003-2006\Музыка\Композиторы\rimsky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2409" y="4098063"/>
              <a:ext cx="1575000" cy="18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4209440" y="5904260"/>
              <a:ext cx="3640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Н.А. Римский-Корсаков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053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807804" y="1802536"/>
            <a:ext cx="3528391" cy="4724018"/>
            <a:chOff x="2807804" y="1802536"/>
            <a:chExt cx="3528391" cy="4724018"/>
          </a:xfrm>
        </p:grpSpPr>
        <p:pic>
          <p:nvPicPr>
            <p:cNvPr id="13" name="Picture 13" descr="C:\Users\Палецких Елена\Desktop\Путешествие\873864_original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261" y="1802536"/>
              <a:ext cx="3033475" cy="36468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807804" y="5449336"/>
              <a:ext cx="3528391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Л. Бетховен</a:t>
              </a:r>
            </a:p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Симфония № </a:t>
              </a:r>
              <a:r>
                <a:rPr lang="ru-RU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</p:grp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1802536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Назовите музыкальное произведение и его автора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7164287" y="5449336"/>
            <a:ext cx="1522513" cy="72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4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331" y="2908657"/>
            <a:ext cx="609600" cy="6096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27856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857564" y="1802536"/>
            <a:ext cx="5428871" cy="4724018"/>
            <a:chOff x="1857564" y="1802536"/>
            <a:chExt cx="5428871" cy="4724018"/>
          </a:xfrm>
        </p:grpSpPr>
        <p:pic>
          <p:nvPicPr>
            <p:cNvPr id="14" name="Picture 9" descr="C:\Users\Палецких Елена\Desktop\Путешествие\edvard_grig_v_peshere_gornogo_korolja_tanets_trollej_per_gunt_ibsen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8961" y="1802536"/>
              <a:ext cx="2837976" cy="36468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857564" y="5449336"/>
              <a:ext cx="5428871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Э. Григ</a:t>
              </a:r>
            </a:p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«В пещере горного короля»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1822340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Назовите музыкальное произведение и его автора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7164287" y="5449336"/>
            <a:ext cx="1522513" cy="72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3331" y="2971080"/>
            <a:ext cx="609600" cy="6096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0478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2807804" y="1802536"/>
            <a:ext cx="3528391" cy="4724018"/>
            <a:chOff x="692217" y="1516648"/>
            <a:chExt cx="3528391" cy="4724018"/>
          </a:xfrm>
        </p:grpSpPr>
        <p:pic>
          <p:nvPicPr>
            <p:cNvPr id="10" name="Picture 2" descr="C:\Users\Палецких Елена\Desktop\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263" y="1516648"/>
              <a:ext cx="2774990" cy="3646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92217" y="5163448"/>
              <a:ext cx="3528391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В.А. Моцарт</a:t>
              </a:r>
            </a:p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Симфония № 40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1802536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Назовите музыкальное произведение и его автора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7164287" y="5449336"/>
            <a:ext cx="1522513" cy="72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331" y="2925596"/>
            <a:ext cx="609600" cy="6096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542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Назовите </a:t>
            </a:r>
            <a:r>
              <a:rPr lang="ru-RU" dirty="0"/>
              <a:t>музыкальное произведение и его автора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1802536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Блок-схема: процесс 17"/>
          <p:cNvSpPr/>
          <p:nvPr/>
        </p:nvSpPr>
        <p:spPr>
          <a:xfrm>
            <a:off x="7164287" y="5449337"/>
            <a:ext cx="1522513" cy="72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2339752" y="1802536"/>
            <a:ext cx="4464495" cy="4724019"/>
            <a:chOff x="4822789" y="4243582"/>
            <a:chExt cx="2351452" cy="2474557"/>
          </a:xfrm>
        </p:grpSpPr>
        <p:sp>
          <p:nvSpPr>
            <p:cNvPr id="22" name="TextBox 21"/>
            <p:cNvSpPr txBox="1"/>
            <p:nvPr/>
          </p:nvSpPr>
          <p:spPr>
            <a:xfrm>
              <a:off x="4822789" y="6153866"/>
              <a:ext cx="2351452" cy="564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И.С. Бах</a:t>
              </a:r>
            </a:p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Токката и фуга ре минор</a:t>
              </a:r>
            </a:p>
          </p:txBody>
        </p:sp>
        <p:pic>
          <p:nvPicPr>
            <p:cNvPr id="23" name="Picture 10" descr="C:\Users\Палецких Елена\Desktop\Путешествие\image_5852aff744c0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258" y="4243582"/>
              <a:ext cx="1550514" cy="191028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78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577208"/>
              </p:ext>
            </p:extLst>
          </p:nvPr>
        </p:nvGraphicFramePr>
        <p:xfrm>
          <a:off x="477888" y="3212976"/>
          <a:ext cx="8208912" cy="23762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528392"/>
                <a:gridCol w="936104"/>
                <a:gridCol w="936104"/>
                <a:gridCol w="936104"/>
                <a:gridCol w="936104"/>
                <a:gridCol w="936104"/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2"/>
                          </a:solidFill>
                        </a:rPr>
                        <a:t>Страны</a:t>
                      </a:r>
                      <a:endParaRPr lang="ru-RU" sz="3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2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3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4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5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6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2"/>
                          </a:solidFill>
                        </a:rPr>
                        <a:t>Песни и танцы</a:t>
                      </a:r>
                      <a:endParaRPr lang="ru-RU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7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8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9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0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1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2"/>
                          </a:solidFill>
                        </a:rPr>
                        <a:t>Инструменты</a:t>
                      </a:r>
                      <a:endParaRPr lang="ru-RU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2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3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4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5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6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772816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Выберите категорию вопроса и количество баллов за правильный ответ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15512" y="10379"/>
            <a:ext cx="43129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r>
              <a:rPr lang="ru-RU" sz="9600" b="1" cap="none" spc="0" dirty="0" smtClean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раунд</a:t>
            </a:r>
            <a:endParaRPr lang="ru-RU" sz="9600" b="1" cap="none" spc="0" dirty="0">
              <a:ln w="11430"/>
              <a:solidFill>
                <a:srgbClr val="FF644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Управляющая кнопка: настраиваемая 4">
            <a:hlinkClick r:id="rId17" action="ppaction://hlinksldjump" highlightClick="1"/>
          </p:cNvPr>
          <p:cNvSpPr/>
          <p:nvPr/>
        </p:nvSpPr>
        <p:spPr>
          <a:xfrm>
            <a:off x="3671900" y="5877272"/>
            <a:ext cx="1800200" cy="576064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2 раунд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896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2267743" y="1804711"/>
            <a:ext cx="4608513" cy="4724018"/>
            <a:chOff x="4998215" y="1804711"/>
            <a:chExt cx="4608513" cy="4724018"/>
          </a:xfrm>
        </p:grpSpPr>
        <p:pic>
          <p:nvPicPr>
            <p:cNvPr id="11" name="Picture 2" descr="C:\Users\Палецких Елена\Desktop\Путешествие1\09a69c7590b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17"/>
            <a:stretch/>
          </p:blipFill>
          <p:spPr bwMode="auto">
            <a:xfrm flipH="1">
              <a:off x="5940152" y="1804711"/>
              <a:ext cx="2721162" cy="36468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998215" y="5451511"/>
              <a:ext cx="4608513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Ф. Шопен</a:t>
              </a:r>
            </a:p>
            <a:p>
              <a:pPr algn="ctr"/>
              <a:r>
                <a:rPr lang="ru-RU" sz="32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«Революционный этюд»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1804711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Назовите музыкальное произведение и его автора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7164285" y="5451511"/>
            <a:ext cx="1522513" cy="720000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4" name="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9056" y="2915361"/>
            <a:ext cx="609600" cy="6096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803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алецких Елена\Desktop\Путешествие1\HaydnPlay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0690"/>
            <a:ext cx="3646800" cy="29380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644008" y="1900690"/>
            <a:ext cx="4042791" cy="2248390"/>
          </a:xfrm>
          <a:prstGeom prst="round2Diag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Музыкальное произведение для двух скрипок, альта и виолончели.</a:t>
            </a:r>
            <a:endParaRPr lang="ru-RU" sz="3200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1171932" y="5448949"/>
            <a:ext cx="2260928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Квартет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168988" y="5448949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Определите музыкальный жанр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383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644007" y="1900690"/>
            <a:ext cx="4042791" cy="3184494"/>
          </a:xfrm>
          <a:prstGeom prst="round2Diag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Музыкальный спектакль, в котором соединены пение, танец и театральное действие.</a:t>
            </a:r>
            <a:endParaRPr lang="ru-RU" sz="3200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1150136" y="5459021"/>
            <a:ext cx="2260928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Опера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164285" y="5445224"/>
            <a:ext cx="1522513" cy="747593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Определите музыкальный жанр</a:t>
            </a:r>
            <a:endParaRPr lang="ru-RU" sz="4000" dirty="0"/>
          </a:p>
        </p:txBody>
      </p:sp>
      <p:pic>
        <p:nvPicPr>
          <p:cNvPr id="3074" name="Picture 2" descr="C:\Users\Палецких Елена\Desktop\Путешествие1\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0690"/>
            <a:ext cx="3646800" cy="25622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77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644007" y="1900690"/>
            <a:ext cx="4042791" cy="2929596"/>
          </a:xfrm>
          <a:prstGeom prst="round2Diag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/>
              <a:t>К</a:t>
            </a:r>
            <a:r>
              <a:rPr lang="ru-RU" sz="3200" dirty="0" smtClean="0"/>
              <a:t>рупное произведение для симфонического оркестра, состоящее из четырёх частей.</a:t>
            </a:r>
            <a:endParaRPr lang="ru-RU" sz="3200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1150135" y="5460978"/>
            <a:ext cx="2260928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Симфония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164282" y="5433385"/>
            <a:ext cx="1522513" cy="747593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Определите музыкальный жанр</a:t>
            </a:r>
            <a:endParaRPr lang="ru-RU" sz="4000" dirty="0"/>
          </a:p>
        </p:txBody>
      </p:sp>
      <p:pic>
        <p:nvPicPr>
          <p:cNvPr id="1026" name="Picture 2" descr="C:\Users\Палецких Елена\Desktop\Путешествие1\orkest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0690"/>
            <a:ext cx="3646800" cy="29295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11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911230" y="1052736"/>
            <a:ext cx="5321538" cy="5014952"/>
            <a:chOff x="1911230" y="1052736"/>
            <a:chExt cx="5321538" cy="5014952"/>
          </a:xfrm>
        </p:grpSpPr>
        <p:pic>
          <p:nvPicPr>
            <p:cNvPr id="1026" name="Picture 2" descr="C:\Users\Палецких Елена\Desktop\Путешествие1\980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7988" y="2420888"/>
              <a:ext cx="3508021" cy="36468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911230" y="1052736"/>
              <a:ext cx="5321538" cy="410445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765072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9600" b="1" cap="none" spc="0" dirty="0" smtClean="0">
                  <a:ln w="11430"/>
                  <a:solidFill>
                    <a:srgbClr val="FF6446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Кот в </a:t>
              </a:r>
              <a:r>
                <a:rPr lang="ru-RU" sz="9600" b="1" dirty="0" smtClean="0">
                  <a:ln w="11430"/>
                  <a:solidFill>
                    <a:srgbClr val="FF6446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мешке</a:t>
              </a:r>
              <a:endParaRPr lang="ru-RU" sz="9600" b="1" cap="none" spc="0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4" name="Кот в мешк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059007"/>
            <a:ext cx="609600" cy="609600"/>
          </a:xfrm>
          <a:prstGeom prst="rect">
            <a:avLst/>
          </a:prstGeom>
        </p:spPr>
      </p:pic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-11572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29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51920" y="5470976"/>
            <a:ext cx="4488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народная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песня-танец «Бульба»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951921" y="1805177"/>
            <a:ext cx="4488518" cy="3665799"/>
            <a:chOff x="1951921" y="1805177"/>
            <a:chExt cx="4488518" cy="36657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Прямоугольник 3"/>
            <p:cNvSpPr/>
            <p:nvPr/>
          </p:nvSpPr>
          <p:spPr>
            <a:xfrm>
              <a:off x="1951921" y="1805177"/>
              <a:ext cx="4488518" cy="3665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7" name="Picture 3" descr="C:\Users\Палецких Елена\Desktop\Путешествие1\14272398-raw-potatoes-in-burlap-sack-isolated-on-white-backgroun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1279" y="1824176"/>
              <a:ext cx="2789802" cy="36468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Блок-схема: процесс 4"/>
          <p:cNvSpPr/>
          <p:nvPr/>
        </p:nvSpPr>
        <p:spPr>
          <a:xfrm>
            <a:off x="7164285" y="5456104"/>
            <a:ext cx="1522513" cy="747593"/>
          </a:xfrm>
          <a:prstGeom prst="flowChartProcess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</a:t>
            </a:r>
            <a:r>
              <a:rPr lang="ru-RU" dirty="0" smtClean="0"/>
              <a:t>азовите музыкальное произведение</a:t>
            </a:r>
            <a:endParaRPr lang="ru-RU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7929462" y="1805177"/>
            <a:ext cx="757338" cy="118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535411" y="1805177"/>
            <a:ext cx="5321538" cy="4128757"/>
            <a:chOff x="323528" y="3933056"/>
            <a:chExt cx="5321538" cy="4128757"/>
          </a:xfrm>
        </p:grpSpPr>
        <p:sp>
          <p:nvSpPr>
            <p:cNvPr id="2" name="Блок-схема: процесс 1"/>
            <p:cNvSpPr/>
            <p:nvPr/>
          </p:nvSpPr>
          <p:spPr>
            <a:xfrm>
              <a:off x="740038" y="3933056"/>
              <a:ext cx="4488518" cy="1207119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23528" y="3957357"/>
              <a:ext cx="5321538" cy="410445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6000" b="1" cap="none" spc="0" dirty="0" smtClean="0">
                  <a:ln w="11430"/>
                  <a:solidFill>
                    <a:srgbClr val="FF6446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Кот в </a:t>
              </a:r>
              <a:r>
                <a:rPr lang="ru-RU" sz="6000" b="1" dirty="0" smtClean="0">
                  <a:ln w="11430"/>
                  <a:solidFill>
                    <a:srgbClr val="FF6446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мешке</a:t>
              </a:r>
              <a:endParaRPr lang="ru-RU" sz="6000" b="1" cap="none" spc="0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8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3331" y="2800401"/>
            <a:ext cx="609600" cy="6096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6993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01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3574231" y="1900690"/>
            <a:ext cx="5112568" cy="2392406"/>
          </a:xfrm>
          <a:prstGeom prst="round2Diag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Музыкальное произведение для одного или двух инструментов, </a:t>
            </a:r>
            <a:r>
              <a:rPr lang="ru-RU" sz="3200" dirty="0"/>
              <a:t>состоящее из трёх частей.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Определите музыкальный жанр</a:t>
            </a:r>
            <a:endParaRPr lang="ru-RU" sz="4000" dirty="0"/>
          </a:p>
        </p:txBody>
      </p:sp>
      <p:pic>
        <p:nvPicPr>
          <p:cNvPr id="1027" name="Picture 3" descr="C:\Users\Палецких Елена\Desktop\Путешествие1\1053954944.2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0689"/>
            <a:ext cx="2260928" cy="31531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процесс 8"/>
          <p:cNvSpPr/>
          <p:nvPr/>
        </p:nvSpPr>
        <p:spPr>
          <a:xfrm>
            <a:off x="457200" y="5499585"/>
            <a:ext cx="2260928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Соната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7164286" y="5499585"/>
            <a:ext cx="1522513" cy="747593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5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532331"/>
              </p:ext>
            </p:extLst>
          </p:nvPr>
        </p:nvGraphicFramePr>
        <p:xfrm>
          <a:off x="457200" y="3212976"/>
          <a:ext cx="8208910" cy="23762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4526160"/>
                <a:gridCol w="736550"/>
                <a:gridCol w="736550"/>
                <a:gridCol w="736550"/>
                <a:gridCol w="736550"/>
                <a:gridCol w="736550"/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2"/>
                          </a:solidFill>
                        </a:rPr>
                        <a:t>Оркестры</a:t>
                      </a:r>
                      <a:endParaRPr lang="ru-RU" sz="3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2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3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4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5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6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solidFill>
                            <a:schemeClr val="tx2"/>
                          </a:solidFill>
                        </a:rPr>
                        <a:t>Цитаты о композиторах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7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8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9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0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1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dirty="0" smtClean="0">
                          <a:solidFill>
                            <a:schemeClr val="tx2"/>
                          </a:solidFill>
                        </a:rPr>
                        <a:t>Музыка и живопись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2" action="ppaction://hlinksldjump"/>
                        </a:rPr>
                        <a:t>1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3" action="ppaction://hlinksldjump"/>
                        </a:rPr>
                        <a:t>2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4" action="ppaction://hlinksldjump"/>
                        </a:rPr>
                        <a:t>3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5" action="ppaction://hlinksldjump"/>
                        </a:rPr>
                        <a:t>4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hlinkClick r:id="rId16" action="ppaction://hlinksldjump"/>
                        </a:rPr>
                        <a:t>5</a:t>
                      </a:r>
                      <a:endParaRPr lang="ru-RU" sz="32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457200" y="1772816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Выберите категорию вопроса и количество баллов за правильный ответ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15512" y="10379"/>
            <a:ext cx="43129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ru-RU" sz="9600" b="1" cap="none" spc="0" dirty="0" smtClean="0">
                <a:ln w="11430"/>
                <a:solidFill>
                  <a:srgbClr val="FF644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раунд</a:t>
            </a:r>
            <a:endParaRPr lang="ru-RU" sz="9600" b="1" cap="none" spc="0" dirty="0">
              <a:ln w="11430"/>
              <a:solidFill>
                <a:srgbClr val="FF644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Управляющая кнопка: настраиваемая 6">
            <a:hlinkClick r:id="rId17" action="ppaction://hlinksldjump" highlightClick="1"/>
          </p:cNvPr>
          <p:cNvSpPr/>
          <p:nvPr/>
        </p:nvSpPr>
        <p:spPr>
          <a:xfrm>
            <a:off x="3671900" y="5877272"/>
            <a:ext cx="1800200" cy="576064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Финал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193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39552" y="1792097"/>
            <a:ext cx="3960440" cy="2147674"/>
            <a:chOff x="539552" y="1792097"/>
            <a:chExt cx="3960440" cy="2147674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539552" y="1792097"/>
              <a:ext cx="3960440" cy="2147674"/>
            </a:xfrm>
            <a:prstGeom prst="roundRect">
              <a:avLst/>
            </a:prstGeom>
            <a:solidFill>
              <a:srgbClr val="000000"/>
            </a:solidFill>
            <a:ln w="508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sz="3600" dirty="0" smtClean="0">
                  <a:solidFill>
                    <a:schemeClr val="bg1"/>
                  </a:solidFill>
                </a:rPr>
                <a:t>1</a:t>
              </a:r>
              <a:endParaRPr lang="ru-RU" sz="3600" dirty="0">
                <a:solidFill>
                  <a:schemeClr val="bg1"/>
                </a:solidFill>
              </a:endParaRPr>
            </a:p>
          </p:txBody>
        </p:sp>
        <p:pic>
          <p:nvPicPr>
            <p:cNvPr id="2054" name="Picture 6" descr="C:\Users\Палецких Елена\Desktop\3jianSingle.71174144_large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647" y="1839820"/>
              <a:ext cx="2052228" cy="205222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Какой музыкальный инструмент не относится к группе медных духовых?</a:t>
            </a:r>
            <a:endParaRPr lang="ru-RU" sz="4000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539552" y="4032671"/>
            <a:ext cx="3960440" cy="2147674"/>
            <a:chOff x="539552" y="4032671"/>
            <a:chExt cx="3960440" cy="2147674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539552" y="4032671"/>
              <a:ext cx="3960440" cy="2147674"/>
            </a:xfrm>
            <a:prstGeom prst="roundRect">
              <a:avLst/>
            </a:prstGeom>
            <a:solidFill>
              <a:srgbClr val="000000"/>
            </a:solidFill>
            <a:ln w="508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sz="3600" dirty="0" smtClean="0">
                  <a:solidFill>
                    <a:schemeClr val="bg1"/>
                  </a:solidFill>
                </a:rPr>
                <a:t>3</a:t>
              </a:r>
              <a:endParaRPr lang="ru-RU" sz="3600" dirty="0">
                <a:solidFill>
                  <a:schemeClr val="bg1"/>
                </a:solidFill>
              </a:endParaRPr>
            </a:p>
          </p:txBody>
        </p:sp>
        <p:pic>
          <p:nvPicPr>
            <p:cNvPr id="2051" name="Picture 3" descr="C:\Users\Палецких Елена\Desktop\01_u-solista-londonskogo-orkestra-ukrali-zolotuyu-flejtu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609" y="4415831"/>
              <a:ext cx="2420303" cy="142017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4652392" y="1792097"/>
            <a:ext cx="3960440" cy="2147674"/>
            <a:chOff x="4652392" y="1792097"/>
            <a:chExt cx="3960440" cy="2147674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4652392" y="1792097"/>
              <a:ext cx="3960440" cy="2147674"/>
            </a:xfrm>
            <a:prstGeom prst="roundRect">
              <a:avLst/>
            </a:prstGeom>
            <a:solidFill>
              <a:srgbClr val="000000"/>
            </a:solidFill>
            <a:ln w="508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sz="3600" dirty="0" smtClean="0">
                  <a:solidFill>
                    <a:schemeClr val="bg1"/>
                  </a:solidFill>
                </a:rPr>
                <a:t>2</a:t>
              </a:r>
              <a:endParaRPr lang="ru-RU" sz="3600" dirty="0">
                <a:solidFill>
                  <a:schemeClr val="bg1"/>
                </a:solidFill>
              </a:endParaRPr>
            </a:p>
          </p:txBody>
        </p:sp>
        <p:pic>
          <p:nvPicPr>
            <p:cNvPr id="2053" name="Picture 5" descr="C:\Users\Палецких Елена\Desktop\Trumpet04.jpg6dc9938a-1225-4eb0-8296-792b51581627Larger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1839820"/>
              <a:ext cx="2736304" cy="205222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4652392" y="4032671"/>
            <a:ext cx="3960440" cy="2147674"/>
            <a:chOff x="4652392" y="4032671"/>
            <a:chExt cx="3960440" cy="2147674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4652392" y="4032671"/>
              <a:ext cx="3960440" cy="2147674"/>
            </a:xfrm>
            <a:prstGeom prst="roundRect">
              <a:avLst/>
            </a:prstGeom>
            <a:solidFill>
              <a:srgbClr val="000000"/>
            </a:solidFill>
            <a:ln w="508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sz="3600" dirty="0" smtClean="0">
                  <a:solidFill>
                    <a:schemeClr val="bg1"/>
                  </a:solidFill>
                </a:rPr>
                <a:t>4</a:t>
              </a:r>
              <a:endParaRPr lang="ru-RU" sz="3600" dirty="0">
                <a:solidFill>
                  <a:schemeClr val="bg1"/>
                </a:solidFill>
              </a:endParaRPr>
            </a:p>
          </p:txBody>
        </p:sp>
        <p:pic>
          <p:nvPicPr>
            <p:cNvPr id="2056" name="Picture 8" descr="C:\Users\Палецких Елена\Desktop\rohdtakkjgp2bnl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4082325"/>
              <a:ext cx="2739601" cy="2048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46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39552" y="1792097"/>
            <a:ext cx="3960440" cy="2147674"/>
            <a:chOff x="539552" y="1792097"/>
            <a:chExt cx="3960440" cy="2147674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539552" y="1792097"/>
              <a:ext cx="3960440" cy="2147674"/>
            </a:xfrm>
            <a:prstGeom prst="roundRect">
              <a:avLst/>
            </a:prstGeom>
            <a:solidFill>
              <a:srgbClr val="000000"/>
            </a:solidFill>
            <a:ln w="508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sz="3600" dirty="0" smtClean="0">
                  <a:solidFill>
                    <a:schemeClr val="bg1"/>
                  </a:solidFill>
                </a:rPr>
                <a:t>1</a:t>
              </a:r>
              <a:endParaRPr lang="ru-RU" sz="3600" dirty="0">
                <a:solidFill>
                  <a:schemeClr val="bg1"/>
                </a:solidFill>
              </a:endParaRPr>
            </a:p>
          </p:txBody>
        </p:sp>
        <p:pic>
          <p:nvPicPr>
            <p:cNvPr id="2054" name="Picture 6" descr="C:\Users\Палецких Елена\Desktop\3jianSingle.71174144_large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647" y="1839820"/>
              <a:ext cx="2052228" cy="205222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Какой музыкальный инструмент не входит в состав джазового оркестра?</a:t>
            </a:r>
            <a:endParaRPr lang="ru-RU" sz="4000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4652392" y="1792097"/>
            <a:ext cx="3960440" cy="2147674"/>
            <a:chOff x="4652392" y="1792097"/>
            <a:chExt cx="3960440" cy="2147674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4652392" y="1792097"/>
              <a:ext cx="3960440" cy="2147674"/>
            </a:xfrm>
            <a:prstGeom prst="roundRect">
              <a:avLst/>
            </a:prstGeom>
            <a:solidFill>
              <a:srgbClr val="000000"/>
            </a:solidFill>
            <a:ln w="508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sz="3600" dirty="0" smtClean="0">
                  <a:solidFill>
                    <a:schemeClr val="bg1"/>
                  </a:solidFill>
                </a:rPr>
                <a:t>2</a:t>
              </a:r>
              <a:endParaRPr lang="ru-RU" sz="3600" dirty="0">
                <a:solidFill>
                  <a:schemeClr val="bg1"/>
                </a:solidFill>
              </a:endParaRPr>
            </a:p>
          </p:txBody>
        </p:sp>
        <p:pic>
          <p:nvPicPr>
            <p:cNvPr id="2053" name="Picture 5" descr="C:\Users\Палецких Елена\Desktop\Trumpet04.jpg6dc9938a-1225-4eb0-8296-792b51581627Larger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1839820"/>
              <a:ext cx="2736304" cy="205222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4652392" y="4032671"/>
            <a:ext cx="3960440" cy="2147674"/>
            <a:chOff x="4652392" y="4032671"/>
            <a:chExt cx="3960440" cy="2147674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4652392" y="4032671"/>
              <a:ext cx="3960440" cy="2147674"/>
            </a:xfrm>
            <a:prstGeom prst="roundRect">
              <a:avLst/>
            </a:prstGeom>
            <a:solidFill>
              <a:srgbClr val="000000"/>
            </a:solidFill>
            <a:ln w="508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sz="3600" dirty="0" smtClean="0">
                  <a:solidFill>
                    <a:schemeClr val="bg1"/>
                  </a:solidFill>
                </a:rPr>
                <a:t>4</a:t>
              </a:r>
              <a:endParaRPr lang="ru-RU" sz="3600" dirty="0">
                <a:solidFill>
                  <a:schemeClr val="bg1"/>
                </a:solidFill>
              </a:endParaRPr>
            </a:p>
          </p:txBody>
        </p:sp>
        <p:pic>
          <p:nvPicPr>
            <p:cNvPr id="2056" name="Picture 8" descr="C:\Users\Палецких Елена\Desktop\rohdtakkjgp2bnl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4082325"/>
              <a:ext cx="2739601" cy="2048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539552" y="4032671"/>
            <a:ext cx="3960440" cy="2147674"/>
            <a:chOff x="539552" y="4032671"/>
            <a:chExt cx="3960440" cy="2147674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539552" y="4032671"/>
              <a:ext cx="3960440" cy="2147674"/>
            </a:xfrm>
            <a:prstGeom prst="roundRect">
              <a:avLst/>
            </a:prstGeom>
            <a:solidFill>
              <a:srgbClr val="000000"/>
            </a:solidFill>
            <a:ln w="508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sz="3600" dirty="0" smtClean="0">
                  <a:solidFill>
                    <a:schemeClr val="bg1"/>
                  </a:solidFill>
                </a:rPr>
                <a:t>3</a:t>
              </a:r>
              <a:endParaRPr lang="ru-RU" sz="3600" dirty="0">
                <a:solidFill>
                  <a:schemeClr val="bg1"/>
                </a:solidFill>
              </a:endParaRPr>
            </a:p>
          </p:txBody>
        </p:sp>
        <p:pic>
          <p:nvPicPr>
            <p:cNvPr id="1026" name="Picture 2" descr="C:\Users\Палецких Елена\Desktop\21_saxophon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540495" y="3773036"/>
              <a:ext cx="2006532" cy="2675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441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 какой  стране </a:t>
            </a:r>
            <a:br>
              <a:rPr lang="ru-RU" dirty="0" smtClean="0"/>
            </a:br>
            <a:r>
              <a:rPr lang="ru-RU" dirty="0" smtClean="0"/>
              <a:t>родился и работал композитор?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467540" y="1803148"/>
            <a:ext cx="1977827" cy="719137"/>
            <a:chOff x="467540" y="1803148"/>
            <a:chExt cx="1977827" cy="719137"/>
          </a:xfrm>
        </p:grpSpPr>
        <p:sp>
          <p:nvSpPr>
            <p:cNvPr id="8" name="TextBox 7"/>
            <p:cNvSpPr txBox="1"/>
            <p:nvPr/>
          </p:nvSpPr>
          <p:spPr>
            <a:xfrm>
              <a:off x="467540" y="1870328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1</a:t>
              </a:r>
              <a:endParaRPr lang="ru-RU" sz="3200" dirty="0"/>
            </a:p>
          </p:txBody>
        </p:sp>
        <p:pic>
          <p:nvPicPr>
            <p:cNvPr id="13" name="Picture 2" descr="C:\Users\Палецких Елена\Desktop\Рисунок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4" y="1803148"/>
              <a:ext cx="1401763" cy="7191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467540" y="2693535"/>
            <a:ext cx="1977826" cy="712787"/>
            <a:chOff x="467540" y="2693535"/>
            <a:chExt cx="1977826" cy="712787"/>
          </a:xfrm>
        </p:grpSpPr>
        <p:sp>
          <p:nvSpPr>
            <p:cNvPr id="9" name="TextBox 8"/>
            <p:cNvSpPr txBox="1"/>
            <p:nvPr/>
          </p:nvSpPr>
          <p:spPr>
            <a:xfrm>
              <a:off x="467540" y="2757542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2</a:t>
              </a:r>
            </a:p>
          </p:txBody>
        </p:sp>
        <p:pic>
          <p:nvPicPr>
            <p:cNvPr id="14" name="Picture 3" descr="C:\Users\Палецких Елена\Desktop\Рисунок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3" y="2693535"/>
              <a:ext cx="1401763" cy="7127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467540" y="3556960"/>
            <a:ext cx="1977825" cy="719137"/>
            <a:chOff x="467540" y="3556960"/>
            <a:chExt cx="1977825" cy="719137"/>
          </a:xfrm>
        </p:grpSpPr>
        <p:sp>
          <p:nvSpPr>
            <p:cNvPr id="10" name="TextBox 9"/>
            <p:cNvSpPr txBox="1"/>
            <p:nvPr/>
          </p:nvSpPr>
          <p:spPr>
            <a:xfrm>
              <a:off x="467540" y="3624142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3</a:t>
              </a:r>
            </a:p>
          </p:txBody>
        </p:sp>
        <p:pic>
          <p:nvPicPr>
            <p:cNvPr id="15" name="Picture 4" descr="C:\Users\Палецких Елена\Desktop\Рисунок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2" y="3556960"/>
              <a:ext cx="1401763" cy="7191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67540" y="4440354"/>
            <a:ext cx="1977824" cy="712787"/>
            <a:chOff x="467540" y="4440354"/>
            <a:chExt cx="1977824" cy="712787"/>
          </a:xfrm>
        </p:grpSpPr>
        <p:sp>
          <p:nvSpPr>
            <p:cNvPr id="11" name="TextBox 10"/>
            <p:cNvSpPr txBox="1"/>
            <p:nvPr/>
          </p:nvSpPr>
          <p:spPr>
            <a:xfrm>
              <a:off x="467540" y="4504361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4</a:t>
              </a:r>
            </a:p>
          </p:txBody>
        </p:sp>
        <p:pic>
          <p:nvPicPr>
            <p:cNvPr id="16" name="Picture 5" descr="C:\Users\Палецких Елена\Desktop\Рисунок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1" y="4440354"/>
              <a:ext cx="1401763" cy="7127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7540" y="5324142"/>
            <a:ext cx="1977824" cy="720000"/>
            <a:chOff x="467540" y="5324142"/>
            <a:chExt cx="1977824" cy="720000"/>
          </a:xfrm>
        </p:grpSpPr>
        <p:sp>
          <p:nvSpPr>
            <p:cNvPr id="12" name="TextBox 11"/>
            <p:cNvSpPr txBox="1"/>
            <p:nvPr/>
          </p:nvSpPr>
          <p:spPr>
            <a:xfrm>
              <a:off x="467540" y="5392186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5</a:t>
              </a:r>
              <a:endParaRPr lang="ru-RU" sz="3200" dirty="0"/>
            </a:p>
          </p:txBody>
        </p:sp>
        <p:pic>
          <p:nvPicPr>
            <p:cNvPr id="17" name="Picture 6" descr="C:\Users\Палецких Елена\Desktop\Рисунок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561" y="5324142"/>
              <a:ext cx="1409803" cy="7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5940152" y="1804711"/>
            <a:ext cx="2724640" cy="4239431"/>
            <a:chOff x="5940152" y="1804711"/>
            <a:chExt cx="2724640" cy="4239431"/>
          </a:xfrm>
        </p:grpSpPr>
        <p:pic>
          <p:nvPicPr>
            <p:cNvPr id="20" name="Picture 2" descr="C:\Users\Палецких Елена\Desktop\Путешествие1\09a69c7590ba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17"/>
            <a:stretch/>
          </p:blipFill>
          <p:spPr bwMode="auto">
            <a:xfrm flipH="1">
              <a:off x="5940152" y="1804711"/>
              <a:ext cx="2721162" cy="36468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940152" y="5451511"/>
              <a:ext cx="2724640" cy="5926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Ф. Шопен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Блок-схема: процесс 21"/>
          <p:cNvSpPr/>
          <p:nvPr/>
        </p:nvSpPr>
        <p:spPr>
          <a:xfrm>
            <a:off x="3075736" y="3556960"/>
            <a:ext cx="2260928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Польша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1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Какой инструмент входит в состав симфонического и джазового оркестра?</a:t>
            </a:r>
            <a:endParaRPr lang="ru-RU" sz="4000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4652392" y="4032671"/>
            <a:ext cx="3960440" cy="2147674"/>
            <a:chOff x="4652392" y="4032671"/>
            <a:chExt cx="3960440" cy="2147674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4652392" y="4032671"/>
              <a:ext cx="3960440" cy="2147674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sz="3600" dirty="0" smtClean="0">
                  <a:solidFill>
                    <a:schemeClr val="tx1"/>
                  </a:solidFill>
                </a:rPr>
                <a:t>4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  <p:pic>
          <p:nvPicPr>
            <p:cNvPr id="1028" name="Picture 4" descr="C:\Users\Палецких Елена\Desktop\msr191-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4652524">
              <a:off x="5883227" y="3387787"/>
              <a:ext cx="1294614" cy="3442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611508" y="4032671"/>
            <a:ext cx="3960440" cy="2147674"/>
            <a:chOff x="611508" y="4032671"/>
            <a:chExt cx="3960440" cy="2147674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611508" y="4032671"/>
              <a:ext cx="3960440" cy="2147674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sz="3600" dirty="0" smtClean="0">
                  <a:solidFill>
                    <a:schemeClr val="tx1"/>
                  </a:solidFill>
                </a:rPr>
                <a:t>3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5" descr="C:\Users\Палецких Елена\Desktop\виолончель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81"/>
            <a:stretch/>
          </p:blipFill>
          <p:spPr bwMode="auto">
            <a:xfrm rot="5013967">
              <a:off x="1826858" y="3595781"/>
              <a:ext cx="1739478" cy="3026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611507" y="1792097"/>
            <a:ext cx="3960440" cy="2147674"/>
            <a:chOff x="539552" y="1792097"/>
            <a:chExt cx="3960440" cy="2147674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539552" y="1792097"/>
              <a:ext cx="3960440" cy="2147674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sz="3600" dirty="0" smtClean="0">
                  <a:solidFill>
                    <a:schemeClr val="tx1"/>
                  </a:solidFill>
                </a:rPr>
                <a:t>1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  <p:pic>
          <p:nvPicPr>
            <p:cNvPr id="13" name="Picture 6" descr="C:\Users\Палецких Елена\Desktop\viola_dominant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775" y="2135213"/>
              <a:ext cx="1761905" cy="1488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4652392" y="1792097"/>
            <a:ext cx="3960440" cy="2147674"/>
            <a:chOff x="4652392" y="1792097"/>
            <a:chExt cx="3960440" cy="2147674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4652392" y="1792097"/>
              <a:ext cx="3960440" cy="2147674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sz="3600" dirty="0" smtClean="0">
                  <a:solidFill>
                    <a:schemeClr val="tx1"/>
                  </a:solidFill>
                </a:rPr>
                <a:t>2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  <p:pic>
          <p:nvPicPr>
            <p:cNvPr id="1031" name="Picture 7" descr="C:\Users\Палецких Елена\Desktop\DV016_Jpg_Large_470067.080_14-inch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10934" y="2146215"/>
              <a:ext cx="2239200" cy="1466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276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Какой инструмент входит в состав симфонического и джазового оркестра?</a:t>
            </a:r>
            <a:endParaRPr lang="ru-RU" sz="40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4652392" y="1792097"/>
            <a:ext cx="3960440" cy="2147674"/>
            <a:chOff x="4652392" y="1792097"/>
            <a:chExt cx="3960440" cy="2147674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4652392" y="1792097"/>
              <a:ext cx="3960440" cy="2147674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sz="3600" dirty="0" smtClean="0">
                  <a:solidFill>
                    <a:schemeClr val="tx1"/>
                  </a:solidFill>
                </a:rPr>
                <a:t>2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  <p:pic>
          <p:nvPicPr>
            <p:cNvPr id="1029" name="Picture 5" descr="C:\Users\Палецких Елена\Desktop\ea963c32b2cdabc15db3acb04e270051.jpe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671914" y="1905236"/>
              <a:ext cx="1921396" cy="192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539552" y="4032671"/>
            <a:ext cx="3960440" cy="2147674"/>
            <a:chOff x="539552" y="4032671"/>
            <a:chExt cx="3960440" cy="2147674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539552" y="4032671"/>
              <a:ext cx="3960440" cy="2147674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sz="3600" dirty="0" smtClean="0">
                  <a:solidFill>
                    <a:schemeClr val="tx1"/>
                  </a:solidFill>
                </a:rPr>
                <a:t>3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C:\Users\Палецких Елена\Desktop\2nvt8bn95s6cos00sc8w84sg0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155" y="4116585"/>
              <a:ext cx="3240965" cy="1955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652392" y="4032671"/>
            <a:ext cx="3960440" cy="2147674"/>
            <a:chOff x="4652392" y="4032671"/>
            <a:chExt cx="3960440" cy="2147674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4652392" y="4032671"/>
              <a:ext cx="3960440" cy="2147674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sz="3600" dirty="0" smtClean="0">
                  <a:solidFill>
                    <a:schemeClr val="tx1"/>
                  </a:solidFill>
                </a:rPr>
                <a:t>4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  <p:pic>
          <p:nvPicPr>
            <p:cNvPr id="1032" name="Picture 8" descr="C:\Users\Палецких Елена\Desktop\msr169-1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0987" y="4082325"/>
              <a:ext cx="2963250" cy="2048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539552" y="1792097"/>
            <a:ext cx="3960440" cy="2147674"/>
            <a:chOff x="539552" y="1792097"/>
            <a:chExt cx="3960440" cy="2147674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539552" y="1792097"/>
              <a:ext cx="3960440" cy="2147674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ru-RU" sz="3600" dirty="0" smtClean="0">
                  <a:solidFill>
                    <a:schemeClr val="tx1"/>
                  </a:solidFill>
                </a:rPr>
                <a:t>1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  <p:pic>
          <p:nvPicPr>
            <p:cNvPr id="1033" name="Picture 9" descr="C:\Users\Палецких Елена\Desktop\msr155-1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159" y="2392030"/>
              <a:ext cx="3311225" cy="968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328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3923928" y="1772816"/>
            <a:ext cx="4762871" cy="3384376"/>
          </a:xfrm>
          <a:prstGeom prst="round2Diag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Запись </a:t>
            </a:r>
            <a:r>
              <a:rPr lang="ru-RU" sz="3200" dirty="0"/>
              <a:t>многоголосного произведения, в которой </a:t>
            </a:r>
            <a:r>
              <a:rPr lang="ru-RU" sz="3200" dirty="0" smtClean="0"/>
              <a:t>для партии каждого инструмента отведена отдельная нотная строчка.</a:t>
            </a:r>
            <a:endParaRPr lang="ru-RU" sz="3200" dirty="0"/>
          </a:p>
        </p:txBody>
      </p:sp>
      <p:pic>
        <p:nvPicPr>
          <p:cNvPr id="8" name="Picture 2" descr="C:\Users\Палецких Елена\Desktop\0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5" y="1772815"/>
            <a:ext cx="2744823" cy="45204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процесс 8"/>
          <p:cNvSpPr/>
          <p:nvPr/>
        </p:nvSpPr>
        <p:spPr>
          <a:xfrm>
            <a:off x="3923928" y="5532691"/>
            <a:ext cx="2260928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Партитура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7143469" y="5532691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1F497D"/>
                </a:solidFill>
              </a:rPr>
              <a:t>Как называется</a:t>
            </a:r>
            <a:endParaRPr lang="ru-RU" sz="36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/>
              <a:t>Назовите фамилию композитора, о котором Людвиг </a:t>
            </a:r>
            <a:r>
              <a:rPr lang="ru-RU" sz="3600" dirty="0" err="1" smtClean="0"/>
              <a:t>ван</a:t>
            </a:r>
            <a:r>
              <a:rPr lang="ru-RU" sz="3600" dirty="0" smtClean="0"/>
              <a:t> Бетховен сказал:</a:t>
            </a:r>
            <a:endParaRPr lang="ru-RU" sz="3600" dirty="0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644008" y="2996952"/>
            <a:ext cx="4042791" cy="1296144"/>
          </a:xfrm>
          <a:prstGeom prst="round2Diag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«Не ручей – море ему имя».</a:t>
            </a:r>
            <a:endParaRPr lang="ru-RU" sz="32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821716" y="1845319"/>
            <a:ext cx="2743055" cy="4405575"/>
            <a:chOff x="821716" y="1845319"/>
            <a:chExt cx="2743055" cy="4405575"/>
          </a:xfrm>
        </p:grpSpPr>
        <p:pic>
          <p:nvPicPr>
            <p:cNvPr id="8" name="Picture 10" descr="C:\Users\Палецких Елена\Desktop\Путешествие\image_5852aff744c0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716" y="1845319"/>
              <a:ext cx="2743055" cy="338388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Блок-схема: процесс 3"/>
            <p:cNvSpPr/>
            <p:nvPr/>
          </p:nvSpPr>
          <p:spPr>
            <a:xfrm>
              <a:off x="1062779" y="5530894"/>
              <a:ext cx="2260928" cy="720000"/>
            </a:xfrm>
            <a:prstGeom prst="flowChartProcess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</a:rPr>
                <a:t>И.С. Бах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Блок-схема: процесс 4"/>
          <p:cNvSpPr/>
          <p:nvPr/>
        </p:nvSpPr>
        <p:spPr>
          <a:xfrm>
            <a:off x="7164286" y="5530894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97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355976" y="2420888"/>
            <a:ext cx="4330823" cy="1872208"/>
          </a:xfrm>
          <a:prstGeom prst="round2Diag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«Музыка ________ – это пушки, прикрытые цветами».</a:t>
            </a:r>
            <a:endParaRPr lang="ru-RU" sz="3200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6119564" y="2622094"/>
            <a:ext cx="1713354" cy="525714"/>
          </a:xfrm>
          <a:prstGeom prst="flowChartProcess">
            <a:avLst/>
          </a:prstGeom>
          <a:solidFill>
            <a:schemeClr val="bg1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1F497D"/>
                </a:solidFill>
              </a:rPr>
              <a:t>Шопена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/>
              <a:t>Назовите фамилию композитора, о котором Роберт Шуман сказал:</a:t>
            </a:r>
            <a:endParaRPr lang="ru-RU" sz="3600" dirty="0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164287" y="5542769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06267" y="1845319"/>
            <a:ext cx="2405277" cy="4417450"/>
            <a:chOff x="1001198" y="1845319"/>
            <a:chExt cx="2405277" cy="4417450"/>
          </a:xfrm>
        </p:grpSpPr>
        <p:sp>
          <p:nvSpPr>
            <p:cNvPr id="9" name="Блок-схема: процесс 8"/>
            <p:cNvSpPr/>
            <p:nvPr/>
          </p:nvSpPr>
          <p:spPr>
            <a:xfrm>
              <a:off x="1075667" y="5542769"/>
              <a:ext cx="2260928" cy="720000"/>
            </a:xfrm>
            <a:prstGeom prst="flowChartProcess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</a:rPr>
                <a:t>Ф. Шопен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2" descr="C:\Users\Палецких Елена\Desktop\Путешествие1\09a69c7590ba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17"/>
            <a:stretch/>
          </p:blipFill>
          <p:spPr bwMode="auto">
            <a:xfrm>
              <a:off x="1001198" y="1845319"/>
              <a:ext cx="2405277" cy="3384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228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1F497D"/>
                </a:solidFill>
              </a:rPr>
              <a:t>Девизом всей жизни какого композитора стали его слова:</a:t>
            </a:r>
            <a:endParaRPr lang="ru-RU" sz="3600" dirty="0">
              <a:solidFill>
                <a:srgbClr val="1F497D"/>
              </a:solidFill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644008" y="2996952"/>
            <a:ext cx="4042791" cy="1296144"/>
          </a:xfrm>
          <a:prstGeom prst="round2Diag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rgbClr val="1F497D"/>
                </a:solidFill>
              </a:rPr>
              <a:t>«Я возьму судьбу за глотку».</a:t>
            </a:r>
            <a:endParaRPr lang="ru-RU" sz="3200" dirty="0">
              <a:solidFill>
                <a:srgbClr val="1F497D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73212" y="1845319"/>
            <a:ext cx="2814774" cy="4395705"/>
            <a:chOff x="873212" y="1845319"/>
            <a:chExt cx="2814774" cy="4395705"/>
          </a:xfrm>
        </p:grpSpPr>
        <p:pic>
          <p:nvPicPr>
            <p:cNvPr id="10" name="Picture 13" descr="C:\Users\Палецких Елена\Desktop\Путешествие\873864_origina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12" y="1845319"/>
              <a:ext cx="2814774" cy="338388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Блок-схема: процесс 3"/>
            <p:cNvSpPr/>
            <p:nvPr/>
          </p:nvSpPr>
          <p:spPr>
            <a:xfrm>
              <a:off x="1030601" y="5521024"/>
              <a:ext cx="2520280" cy="720000"/>
            </a:xfrm>
            <a:prstGeom prst="flowChartProcess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 smtClean="0">
                  <a:solidFill>
                    <a:srgbClr val="FFFFFF"/>
                  </a:solidFill>
                </a:rPr>
                <a:t>Л. Бетховен</a:t>
              </a:r>
              <a:endParaRPr lang="ru-RU" sz="3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5" name="Блок-схема: процесс 4"/>
          <p:cNvSpPr/>
          <p:nvPr/>
        </p:nvSpPr>
        <p:spPr>
          <a:xfrm>
            <a:off x="7215134" y="5521024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О</a:t>
            </a:r>
            <a:r>
              <a:rPr lang="ru-RU" sz="3200" dirty="0" smtClean="0">
                <a:solidFill>
                  <a:srgbClr val="FF0000"/>
                </a:solidFill>
              </a:rPr>
              <a:t>твет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3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/>
              <a:t>Назовите фамилию композитора, на памятнике которому написаны слова:</a:t>
            </a:r>
            <a:endParaRPr lang="ru-RU" sz="3600" dirty="0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675136" y="1845319"/>
            <a:ext cx="4042791" cy="3384000"/>
          </a:xfrm>
          <a:prstGeom prst="round2Diag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«Смерть похоронила здесь богатое сокровище, но ещё более прекрасные надежды».</a:t>
            </a:r>
            <a:endParaRPr lang="ru-RU" sz="3200" dirty="0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164287" y="5530894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11600" y="1845319"/>
            <a:ext cx="2538000" cy="4405575"/>
            <a:chOff x="1011600" y="1845319"/>
            <a:chExt cx="2538000" cy="4405575"/>
          </a:xfrm>
        </p:grpSpPr>
        <p:sp>
          <p:nvSpPr>
            <p:cNvPr id="4" name="Блок-схема: процесс 3"/>
            <p:cNvSpPr/>
            <p:nvPr/>
          </p:nvSpPr>
          <p:spPr>
            <a:xfrm>
              <a:off x="1157254" y="5530894"/>
              <a:ext cx="2260928" cy="720000"/>
            </a:xfrm>
            <a:prstGeom prst="flowChartProcess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</a:rPr>
                <a:t>Ф. Шуберт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4" descr="C:\Users\Палецких Елена\Desktop\pg-42-radio-getty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600" y="1845319"/>
              <a:ext cx="2538000" cy="3384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029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355976" y="2420888"/>
            <a:ext cx="4330823" cy="1872208"/>
          </a:xfrm>
          <a:prstGeom prst="round2Diag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«</a:t>
            </a:r>
            <a:r>
              <a:rPr lang="ru-RU" sz="3200" dirty="0"/>
              <a:t>Вечный солнечный свет в музыке </a:t>
            </a:r>
            <a:r>
              <a:rPr lang="ru-RU" sz="3200" dirty="0" smtClean="0"/>
              <a:t>– </a:t>
            </a:r>
            <a:r>
              <a:rPr lang="ru-RU" sz="3200" dirty="0"/>
              <a:t>имя тебе</a:t>
            </a:r>
            <a:r>
              <a:rPr lang="ru-RU" sz="3200" dirty="0" smtClean="0"/>
              <a:t>!»</a:t>
            </a:r>
            <a:endParaRPr lang="ru-RU" sz="3200" dirty="0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/>
              <a:t>Назовите фамилию композитора, о котором А. Рубинштейн сказал:</a:t>
            </a:r>
            <a:endParaRPr lang="ru-RU" sz="3600" dirty="0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164287" y="5507143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993092" y="1845319"/>
            <a:ext cx="2575016" cy="4381824"/>
            <a:chOff x="993092" y="1845319"/>
            <a:chExt cx="2575016" cy="4381824"/>
          </a:xfrm>
        </p:grpSpPr>
        <p:pic>
          <p:nvPicPr>
            <p:cNvPr id="11" name="Picture 2" descr="C:\Users\Палецких Елена\Desktop\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92" y="1845319"/>
              <a:ext cx="2575016" cy="3384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Блок-схема: процесс 8"/>
            <p:cNvSpPr/>
            <p:nvPr/>
          </p:nvSpPr>
          <p:spPr>
            <a:xfrm>
              <a:off x="993092" y="5507143"/>
              <a:ext cx="2575016" cy="720000"/>
            </a:xfrm>
            <a:prstGeom prst="flowChartProcess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</a:rPr>
                <a:t>В.А. Моцарт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532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1F497D"/>
                </a:solidFill>
              </a:rPr>
              <a:t>Какой композитор изображён на картине художника Густава </a:t>
            </a:r>
            <a:r>
              <a:rPr lang="ru-RU" sz="3600" dirty="0" err="1" smtClean="0">
                <a:solidFill>
                  <a:srgbClr val="1F497D"/>
                </a:solidFill>
              </a:rPr>
              <a:t>Климта</a:t>
            </a:r>
            <a:r>
              <a:rPr lang="ru-RU" sz="3600" dirty="0" smtClean="0">
                <a:solidFill>
                  <a:srgbClr val="1F497D"/>
                </a:solidFill>
              </a:rPr>
              <a:t>?</a:t>
            </a:r>
            <a:endParaRPr lang="ru-RU" sz="3600" dirty="0">
              <a:solidFill>
                <a:srgbClr val="1F497D"/>
              </a:solidFill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193773" y="5519019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3441536" y="5519019"/>
            <a:ext cx="2260928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Ф. Шуберт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Палецких Елена\Desktop\160247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706" y="1988840"/>
            <a:ext cx="4634588" cy="3139934"/>
          </a:xfrm>
          <a:prstGeom prst="rect">
            <a:avLst/>
          </a:prstGeom>
          <a:noFill/>
          <a:ln w="1270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78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1F497D"/>
                </a:solidFill>
              </a:rPr>
              <a:t>Какой композитор изображён на картине художника </a:t>
            </a:r>
            <a:r>
              <a:rPr lang="ru-RU" sz="3600" dirty="0" err="1" smtClean="0">
                <a:solidFill>
                  <a:srgbClr val="1F497D"/>
                </a:solidFill>
              </a:rPr>
              <a:t>Эжена</a:t>
            </a:r>
            <a:r>
              <a:rPr lang="ru-RU" sz="3600" dirty="0" smtClean="0">
                <a:solidFill>
                  <a:srgbClr val="1F497D"/>
                </a:solidFill>
              </a:rPr>
              <a:t> Делакруа?</a:t>
            </a:r>
            <a:endParaRPr lang="ru-RU" sz="3600" dirty="0">
              <a:solidFill>
                <a:srgbClr val="1F497D"/>
              </a:solidFill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164287" y="5445304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5740580" y="3717072"/>
            <a:ext cx="2260928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Ф. Шопен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" name="Picture 2" descr="C:\Users\Палецких Елена\Desktop\iVd1BdJ4y6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3126382" cy="4176464"/>
          </a:xfrm>
          <a:prstGeom prst="rect">
            <a:avLst/>
          </a:prstGeom>
          <a:noFill/>
          <a:ln w="1270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64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 какой  стране </a:t>
            </a:r>
            <a:br>
              <a:rPr lang="ru-RU" dirty="0" smtClean="0"/>
            </a:br>
            <a:r>
              <a:rPr lang="ru-RU" dirty="0" smtClean="0"/>
              <a:t>родился и работал композитор?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467540" y="1803148"/>
            <a:ext cx="1977827" cy="719137"/>
            <a:chOff x="467540" y="1803148"/>
            <a:chExt cx="1977827" cy="719137"/>
          </a:xfrm>
        </p:grpSpPr>
        <p:sp>
          <p:nvSpPr>
            <p:cNvPr id="8" name="TextBox 7"/>
            <p:cNvSpPr txBox="1"/>
            <p:nvPr/>
          </p:nvSpPr>
          <p:spPr>
            <a:xfrm>
              <a:off x="467540" y="1870328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1</a:t>
              </a:r>
              <a:endParaRPr lang="ru-RU" sz="3200" dirty="0"/>
            </a:p>
          </p:txBody>
        </p:sp>
        <p:pic>
          <p:nvPicPr>
            <p:cNvPr id="13" name="Picture 2" descr="C:\Users\Палецких Елена\Desktop\Рисунок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4" y="1803148"/>
              <a:ext cx="1401763" cy="7191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467540" y="2693535"/>
            <a:ext cx="1977826" cy="712787"/>
            <a:chOff x="467540" y="2693535"/>
            <a:chExt cx="1977826" cy="712787"/>
          </a:xfrm>
        </p:grpSpPr>
        <p:sp>
          <p:nvSpPr>
            <p:cNvPr id="9" name="TextBox 8"/>
            <p:cNvSpPr txBox="1"/>
            <p:nvPr/>
          </p:nvSpPr>
          <p:spPr>
            <a:xfrm>
              <a:off x="467540" y="2757542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2</a:t>
              </a:r>
            </a:p>
          </p:txBody>
        </p:sp>
        <p:pic>
          <p:nvPicPr>
            <p:cNvPr id="14" name="Picture 3" descr="C:\Users\Палецких Елена\Desktop\Рисунок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3" y="2693535"/>
              <a:ext cx="1401763" cy="7127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467540" y="3556960"/>
            <a:ext cx="1977825" cy="719137"/>
            <a:chOff x="467540" y="3556960"/>
            <a:chExt cx="1977825" cy="719137"/>
          </a:xfrm>
        </p:grpSpPr>
        <p:sp>
          <p:nvSpPr>
            <p:cNvPr id="10" name="TextBox 9"/>
            <p:cNvSpPr txBox="1"/>
            <p:nvPr/>
          </p:nvSpPr>
          <p:spPr>
            <a:xfrm>
              <a:off x="467540" y="3624142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3</a:t>
              </a:r>
            </a:p>
          </p:txBody>
        </p:sp>
        <p:pic>
          <p:nvPicPr>
            <p:cNvPr id="15" name="Picture 4" descr="C:\Users\Палецких Елена\Desktop\Рисунок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2" y="3556960"/>
              <a:ext cx="1401763" cy="7191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67540" y="4440354"/>
            <a:ext cx="1977824" cy="712787"/>
            <a:chOff x="467540" y="4440354"/>
            <a:chExt cx="1977824" cy="712787"/>
          </a:xfrm>
        </p:grpSpPr>
        <p:sp>
          <p:nvSpPr>
            <p:cNvPr id="11" name="TextBox 10"/>
            <p:cNvSpPr txBox="1"/>
            <p:nvPr/>
          </p:nvSpPr>
          <p:spPr>
            <a:xfrm>
              <a:off x="467540" y="4504361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4</a:t>
              </a:r>
            </a:p>
          </p:txBody>
        </p:sp>
        <p:pic>
          <p:nvPicPr>
            <p:cNvPr id="16" name="Picture 5" descr="C:\Users\Палецких Елена\Desktop\Рисунок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1" y="4440354"/>
              <a:ext cx="1401763" cy="7127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7540" y="5324142"/>
            <a:ext cx="1977824" cy="720000"/>
            <a:chOff x="467540" y="5324142"/>
            <a:chExt cx="1977824" cy="720000"/>
          </a:xfrm>
        </p:grpSpPr>
        <p:sp>
          <p:nvSpPr>
            <p:cNvPr id="12" name="TextBox 11"/>
            <p:cNvSpPr txBox="1"/>
            <p:nvPr/>
          </p:nvSpPr>
          <p:spPr>
            <a:xfrm>
              <a:off x="467540" y="5392186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5</a:t>
              </a:r>
              <a:endParaRPr lang="ru-RU" sz="3200" dirty="0"/>
            </a:p>
          </p:txBody>
        </p:sp>
        <p:pic>
          <p:nvPicPr>
            <p:cNvPr id="17" name="Picture 6" descr="C:\Users\Палецких Елена\Desktop\Рисунок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561" y="5324142"/>
              <a:ext cx="1409803" cy="7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5940152" y="1803148"/>
            <a:ext cx="2724640" cy="4240994"/>
            <a:chOff x="6012160" y="1803148"/>
            <a:chExt cx="2652632" cy="4184775"/>
          </a:xfrm>
        </p:grpSpPr>
        <p:pic>
          <p:nvPicPr>
            <p:cNvPr id="2050" name="Picture 2" descr="C:\Users\Палецких Елена\Desktop\Путешествие\shuman-robert-portret-zerner-gustav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803148"/>
              <a:ext cx="2652632" cy="360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012160" y="5403148"/>
              <a:ext cx="2652632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Р. Шуман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Блок-схема: процесс 21"/>
          <p:cNvSpPr/>
          <p:nvPr/>
        </p:nvSpPr>
        <p:spPr>
          <a:xfrm>
            <a:off x="3075736" y="5324143"/>
            <a:ext cx="2260928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Германия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9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1F497D"/>
                </a:solidFill>
              </a:rPr>
              <a:t>Какой композитор изображён на картине художницы Барбары Крафт?</a:t>
            </a:r>
            <a:endParaRPr lang="ru-RU" sz="3600" dirty="0">
              <a:solidFill>
                <a:srgbClr val="1F497D"/>
              </a:solidFill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164287" y="5490368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5568642" y="3731347"/>
            <a:ext cx="2520280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В.А. Моцарт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028" name="Picture 4" descr="C:\Users\Палецких Елена\Desktop\Barbara_Krafft_-_Portr--t_Wolfgang_Amadeus_Mozart_1819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91" y="1988841"/>
            <a:ext cx="3410664" cy="4205012"/>
          </a:xfrm>
          <a:prstGeom prst="rect">
            <a:avLst/>
          </a:prstGeom>
          <a:noFill/>
          <a:ln w="1270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65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1F497D"/>
                </a:solidFill>
              </a:rPr>
              <a:t>Что объединяет эти картины и 1 часть Симфонии № 1 П.И. Чайковского?</a:t>
            </a:r>
            <a:endParaRPr lang="ru-RU" sz="3600" dirty="0">
              <a:solidFill>
                <a:srgbClr val="1F497D"/>
              </a:solidFill>
            </a:endParaRPr>
          </a:p>
        </p:txBody>
      </p:sp>
      <p:pic>
        <p:nvPicPr>
          <p:cNvPr id="1029" name="Picture 5" descr="C:\Users\Палецких Елена\Desktop\036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498" y="1923246"/>
            <a:ext cx="2647796" cy="3600000"/>
          </a:xfrm>
          <a:prstGeom prst="rect">
            <a:avLst/>
          </a:prstGeom>
          <a:noFill/>
          <a:ln w="1270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процесс 7"/>
          <p:cNvSpPr/>
          <p:nvPr/>
        </p:nvSpPr>
        <p:spPr>
          <a:xfrm>
            <a:off x="7164287" y="5523246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4361484" y="5523246"/>
            <a:ext cx="2260800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Дорога</a:t>
            </a:r>
            <a:endParaRPr lang="ru-RU" sz="3200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860032" y="1988840"/>
            <a:ext cx="3826768" cy="2976843"/>
            <a:chOff x="457200" y="1988840"/>
            <a:chExt cx="3826768" cy="2976843"/>
          </a:xfrm>
        </p:grpSpPr>
        <p:pic>
          <p:nvPicPr>
            <p:cNvPr id="7" name="Picture 4" descr="C:\Users\Палецких Елена\Desktop\img270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10" y="1988840"/>
              <a:ext cx="3600000" cy="2357895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57200" y="4504018"/>
              <a:ext cx="3826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И. Левитан. </a:t>
              </a:r>
              <a:r>
                <a:rPr lang="ru-RU" sz="24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Владимирка</a:t>
              </a:r>
              <a:endPara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7200" y="5638636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 Шишкин. Полдень. 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окрестностях Москвы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624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beethoven_miniatur-von-hornemann-1680x22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3126382" cy="4205013"/>
          </a:xfrm>
          <a:prstGeom prst="rect">
            <a:avLst/>
          </a:prstGeom>
          <a:noFill/>
          <a:ln w="1270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1F497D"/>
                </a:solidFill>
              </a:rPr>
              <a:t>Какой композитор изображён на картине художника К. </a:t>
            </a:r>
            <a:r>
              <a:rPr lang="ru-RU" sz="3600" dirty="0" err="1" smtClean="0">
                <a:solidFill>
                  <a:srgbClr val="1F497D"/>
                </a:solidFill>
              </a:rPr>
              <a:t>Хорнемана</a:t>
            </a:r>
            <a:r>
              <a:rPr lang="ru-RU" sz="3600" dirty="0" smtClean="0">
                <a:solidFill>
                  <a:srgbClr val="1F497D"/>
                </a:solidFill>
              </a:rPr>
              <a:t>?</a:t>
            </a:r>
            <a:endParaRPr lang="ru-RU" sz="3600" dirty="0">
              <a:solidFill>
                <a:srgbClr val="1F497D"/>
              </a:solidFill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166242" y="5473853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5568640" y="3731346"/>
            <a:ext cx="2520280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Л. Бетховен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509571"/>
              </p:ext>
            </p:extLst>
          </p:nvPr>
        </p:nvGraphicFramePr>
        <p:xfrm>
          <a:off x="2586608" y="1700808"/>
          <a:ext cx="3970783" cy="396044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3970783"/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/>
                          </a:solidFill>
                          <a:hlinkClick r:id="rId2" action="ppaction://hlinksldjump"/>
                        </a:rPr>
                        <a:t>Русская музыка</a:t>
                      </a:r>
                      <a:endParaRPr lang="ru-RU" sz="3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 smtClean="0">
                          <a:solidFill>
                            <a:schemeClr val="tx2"/>
                          </a:solidFill>
                          <a:hlinkClick r:id="rId3" action="ppaction://hlinksldjump"/>
                        </a:rPr>
                        <a:t>«Ария</a:t>
                      </a:r>
                      <a:r>
                        <a:rPr lang="ru-RU" sz="3200" b="0" baseline="0" dirty="0" smtClean="0">
                          <a:solidFill>
                            <a:schemeClr val="tx2"/>
                          </a:solidFill>
                          <a:hlinkClick r:id="rId3" action="ppaction://hlinksldjump"/>
                        </a:rPr>
                        <a:t> мести»</a:t>
                      </a:r>
                      <a:endParaRPr lang="ru-RU" sz="3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/>
                          </a:solidFill>
                          <a:hlinkClick r:id="rId4" action="ppaction://hlinksldjump"/>
                        </a:rPr>
                        <a:t>Игра света</a:t>
                      </a:r>
                      <a:endParaRPr lang="ru-RU" sz="3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 smtClean="0">
                          <a:solidFill>
                            <a:schemeClr val="tx2"/>
                          </a:solidFill>
                          <a:hlinkClick r:id="rId5" action="ppaction://hlinksldjump"/>
                        </a:rPr>
                        <a:t>Необычная опера</a:t>
                      </a:r>
                      <a:endParaRPr lang="ru-RU" sz="32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 smtClean="0">
                          <a:solidFill>
                            <a:schemeClr val="tx2"/>
                          </a:solidFill>
                          <a:hlinkClick r:id="rId6" action="ppaction://hlinksldjump"/>
                        </a:rPr>
                        <a:t>Тема Востока</a:t>
                      </a:r>
                      <a:endParaRPr lang="ru-RU" sz="3200" b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727585" y="0"/>
            <a:ext cx="36888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Финал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Управляющая кнопка: настраиваемая 3">
            <a:hlinkClick r:id="rId7" action="ppaction://hlinksldjump" highlightClick="1"/>
          </p:cNvPr>
          <p:cNvSpPr/>
          <p:nvPr/>
        </p:nvSpPr>
        <p:spPr>
          <a:xfrm>
            <a:off x="2555776" y="5987157"/>
            <a:ext cx="4032448" cy="576064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Окончание игры</a:t>
            </a:r>
            <a:endParaRPr lang="ru-RU" sz="3200" dirty="0"/>
          </a:p>
        </p:txBody>
      </p:sp>
      <p:sp>
        <p:nvSpPr>
          <p:cNvPr id="7" name="Блок-схема: процесс 6"/>
          <p:cNvSpPr/>
          <p:nvPr/>
        </p:nvSpPr>
        <p:spPr>
          <a:xfrm>
            <a:off x="6876256" y="1758325"/>
            <a:ext cx="648072" cy="662175"/>
          </a:xfrm>
          <a:prstGeom prst="flowChartProcess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–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2555776" y="1628800"/>
            <a:ext cx="4032448" cy="936103"/>
          </a:xfrm>
          <a:prstGeom prst="flowChartProcess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2" name="Блок-схема: процесс 31"/>
          <p:cNvSpPr/>
          <p:nvPr/>
        </p:nvSpPr>
        <p:spPr>
          <a:xfrm>
            <a:off x="6876256" y="2564904"/>
            <a:ext cx="648072" cy="662175"/>
          </a:xfrm>
          <a:prstGeom prst="flowChartProcess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–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2555776" y="2420500"/>
            <a:ext cx="4032448" cy="920504"/>
          </a:xfrm>
          <a:prstGeom prst="flowChartProcess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4" name="Блок-схема: процесс 33"/>
          <p:cNvSpPr/>
          <p:nvPr/>
        </p:nvSpPr>
        <p:spPr>
          <a:xfrm>
            <a:off x="6876256" y="3341004"/>
            <a:ext cx="648072" cy="662175"/>
          </a:xfrm>
          <a:prstGeom prst="flowChartProcess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–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5" name="Блок-схема: процесс 34"/>
          <p:cNvSpPr/>
          <p:nvPr/>
        </p:nvSpPr>
        <p:spPr>
          <a:xfrm>
            <a:off x="2555776" y="3227079"/>
            <a:ext cx="4032448" cy="922001"/>
          </a:xfrm>
          <a:prstGeom prst="flowChartProcess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6" name="Блок-схема: процесс 35"/>
          <p:cNvSpPr/>
          <p:nvPr/>
        </p:nvSpPr>
        <p:spPr>
          <a:xfrm>
            <a:off x="6876256" y="4149080"/>
            <a:ext cx="648072" cy="662175"/>
          </a:xfrm>
          <a:prstGeom prst="flowChartProcess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–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7" name="Блок-схема: процесс 36"/>
          <p:cNvSpPr/>
          <p:nvPr/>
        </p:nvSpPr>
        <p:spPr>
          <a:xfrm>
            <a:off x="2555776" y="4003180"/>
            <a:ext cx="4032448" cy="937988"/>
          </a:xfrm>
          <a:prstGeom prst="flowChartProcess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6876256" y="4941168"/>
            <a:ext cx="648072" cy="662175"/>
          </a:xfrm>
          <a:prstGeom prst="flowChartProcess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–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9" name="Блок-схема: процесс 38"/>
          <p:cNvSpPr/>
          <p:nvPr/>
        </p:nvSpPr>
        <p:spPr>
          <a:xfrm>
            <a:off x="2555776" y="4811644"/>
            <a:ext cx="4032448" cy="993620"/>
          </a:xfrm>
          <a:prstGeom prst="flowChartProcess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1F497D"/>
                </a:solidFill>
              </a:rPr>
              <a:t>Русская музыка</a:t>
            </a:r>
            <a:endParaRPr lang="ru-RU" sz="3600" dirty="0">
              <a:solidFill>
                <a:srgbClr val="1F497D"/>
              </a:solidFill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707904" y="1844824"/>
            <a:ext cx="4980003" cy="3384000"/>
          </a:xfrm>
          <a:prstGeom prst="round2Diag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Назовите фамилию русского композитора, традиции которого продолжали в своём творчестве композиторы «Могучей кучки».</a:t>
            </a:r>
            <a:endParaRPr lang="ru-RU" sz="3200" dirty="0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5436648" y="5609087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57200" y="1844824"/>
            <a:ext cx="2649628" cy="4484263"/>
            <a:chOff x="457200" y="1834751"/>
            <a:chExt cx="2649628" cy="4484263"/>
          </a:xfrm>
        </p:grpSpPr>
        <p:sp>
          <p:nvSpPr>
            <p:cNvPr id="6" name="Блок-схема: процесс 5"/>
            <p:cNvSpPr/>
            <p:nvPr/>
          </p:nvSpPr>
          <p:spPr>
            <a:xfrm>
              <a:off x="457200" y="5599014"/>
              <a:ext cx="2649628" cy="720000"/>
            </a:xfrm>
            <a:prstGeom prst="flowChartProcess">
              <a:avLst/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</a:rPr>
                <a:t>М.И. Глинка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pic>
          <p:nvPicPr>
            <p:cNvPr id="4" name="Picture 2" descr="C:\Users\Палецких Елена\Desktop\72d3b9cb398f6c9b0f18be2804dbe72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6688" y="1834751"/>
              <a:ext cx="2490652" cy="3384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99CC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страиваемая 9">
            <a:hlinkClick r:id="" action="ppaction://noaction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рест 10"/>
          <p:cNvSpPr/>
          <p:nvPr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11">
            <a:hlinkClick r:id="" action="ppaction://hlinkshowjump?jump=endshow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73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алецких Елена\Desktop\1473066872587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844824"/>
            <a:ext cx="4078995" cy="27116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1F497D"/>
                </a:solidFill>
              </a:rPr>
              <a:t>«Ария мести»</a:t>
            </a:r>
            <a:endParaRPr lang="ru-RU" sz="3600" dirty="0">
              <a:solidFill>
                <a:srgbClr val="1F497D"/>
              </a:solidFill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5148064" y="1844824"/>
            <a:ext cx="3539842" cy="2711688"/>
          </a:xfrm>
          <a:prstGeom prst="round2Diag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Назовите оперу В.А. Моцарта, в которой звучит </a:t>
            </a:r>
            <a:r>
              <a:rPr lang="ru-RU" sz="3200" dirty="0"/>
              <a:t>а</a:t>
            </a:r>
            <a:r>
              <a:rPr lang="ru-RU" sz="3200" dirty="0" smtClean="0"/>
              <a:t>рия Царицы ночи.</a:t>
            </a:r>
            <a:endParaRPr lang="ru-RU" sz="3200" dirty="0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6156727" y="5059527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493004" y="5059527"/>
            <a:ext cx="4078996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«Волшебная флейта»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99CC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рест 9"/>
          <p:cNvSpPr/>
          <p:nvPr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26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Путешествие1\108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844823"/>
            <a:ext cx="2962671" cy="41906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1F497D"/>
                </a:solidFill>
              </a:rPr>
              <a:t>Игра света</a:t>
            </a:r>
            <a:endParaRPr lang="ru-RU" sz="3600" dirty="0">
              <a:solidFill>
                <a:srgbClr val="1F497D"/>
              </a:solidFill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067944" y="1844824"/>
            <a:ext cx="4619963" cy="3168352"/>
          </a:xfrm>
          <a:prstGeom prst="round2Diag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Какой композитор применил в органном цикле «Рождество Господне» эффект музыкального витража?</a:t>
            </a:r>
            <a:endParaRPr lang="ru-RU" sz="3200" dirty="0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7165394" y="5315426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4094184" y="5315426"/>
            <a:ext cx="2494820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О. </a:t>
            </a:r>
            <a:r>
              <a:rPr lang="ru-RU" sz="3200" dirty="0" err="1" smtClean="0">
                <a:solidFill>
                  <a:schemeClr val="bg1"/>
                </a:solidFill>
              </a:rPr>
              <a:t>Мессиан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99CC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страиваемая 9">
            <a:hlinkClick r:id="" action="ppaction://noaction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рест 10"/>
          <p:cNvSpPr/>
          <p:nvPr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Управляющая кнопка: настраиваемая 11">
            <a:hlinkClick r:id="" action="ppaction://hlinkshowjump?jump=endshow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66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57200" y="1844824"/>
            <a:ext cx="4043898" cy="4536424"/>
          </a:xfrm>
          <a:prstGeom prst="round2Diag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Как называется опера Джорджа Гершвина </a:t>
            </a:r>
            <a:r>
              <a:rPr lang="ru-RU" sz="3200" dirty="0"/>
              <a:t>о </a:t>
            </a:r>
            <a:r>
              <a:rPr lang="ru-RU" sz="3200" dirty="0" smtClean="0"/>
              <a:t>жизни американских негров, в которой представлены джазовые мелодии и ритмы?</a:t>
            </a:r>
            <a:endParaRPr lang="ru-RU" sz="3200" dirty="0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1F497D"/>
                </a:solidFill>
              </a:rPr>
              <a:t>Необычная опера</a:t>
            </a:r>
            <a:endParaRPr lang="ru-RU" sz="3600" dirty="0">
              <a:solidFill>
                <a:srgbClr val="1F497D"/>
              </a:solidFill>
            </a:endParaRPr>
          </a:p>
        </p:txBody>
      </p:sp>
      <p:pic>
        <p:nvPicPr>
          <p:cNvPr id="1026" name="Picture 2" descr="C:\Users\Палецких Елена\Desktop\InReviewCincinattiPorgyhdl7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07" y="1844824"/>
            <a:ext cx="3600000" cy="23937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процесс 4"/>
          <p:cNvSpPr/>
          <p:nvPr/>
        </p:nvSpPr>
        <p:spPr>
          <a:xfrm>
            <a:off x="6126650" y="5661248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5339735" y="4581128"/>
            <a:ext cx="3096344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«Порги и </a:t>
            </a:r>
            <a:r>
              <a:rPr lang="ru-RU" sz="3200" dirty="0" err="1" smtClean="0">
                <a:solidFill>
                  <a:schemeClr val="bg1"/>
                </a:solidFill>
              </a:rPr>
              <a:t>Бесс</a:t>
            </a:r>
            <a:r>
              <a:rPr lang="ru-RU" sz="3200" dirty="0" smtClean="0">
                <a:solidFill>
                  <a:schemeClr val="bg1"/>
                </a:solidFill>
              </a:rPr>
              <a:t>»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99CC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рест 9"/>
          <p:cNvSpPr/>
          <p:nvPr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8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роцесс 4"/>
          <p:cNvSpPr/>
          <p:nvPr/>
        </p:nvSpPr>
        <p:spPr>
          <a:xfrm>
            <a:off x="6122297" y="5661328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57200" y="1844824"/>
            <a:ext cx="4043899" cy="4536504"/>
          </a:xfrm>
          <a:prstGeom prst="round2Diag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/>
              <a:t>Как называется симфоническая сюита Н.А. Римского-Корсакова, написанная на сюжет арабских сказок «Тысяча и одна ночь»?</a:t>
            </a:r>
            <a:endParaRPr lang="ru-RU" sz="3200" dirty="0"/>
          </a:p>
        </p:txBody>
      </p:sp>
      <p:pic>
        <p:nvPicPr>
          <p:cNvPr id="2050" name="Picture 2" descr="C:\Users\Палецких Елена\Desktop\0f840d21d4b2a31a8e566da3e4043b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554" y="1844824"/>
            <a:ext cx="3600000" cy="24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solidFill>
                  <a:srgbClr val="1F497D"/>
                </a:solidFill>
              </a:rPr>
              <a:t>Тема Востока</a:t>
            </a:r>
            <a:endParaRPr lang="ru-RU" sz="3600" dirty="0">
              <a:solidFill>
                <a:srgbClr val="1F497D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5420119" y="4581128"/>
            <a:ext cx="2926868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«</a:t>
            </a:r>
            <a:r>
              <a:rPr lang="ru-RU" sz="3200" dirty="0" err="1" smtClean="0">
                <a:solidFill>
                  <a:schemeClr val="bg1"/>
                </a:solidFill>
              </a:rPr>
              <a:t>Шехеразада</a:t>
            </a:r>
            <a:r>
              <a:rPr lang="ru-RU" sz="3200" dirty="0" smtClean="0">
                <a:solidFill>
                  <a:schemeClr val="bg1"/>
                </a:solidFill>
              </a:rPr>
              <a:t>»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790614" y="6498000"/>
            <a:ext cx="360000" cy="360000"/>
          </a:xfrm>
          <a:prstGeom prst="actionButtonHome">
            <a:avLst/>
          </a:prstGeom>
          <a:solidFill>
            <a:srgbClr val="99CC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рест 9"/>
          <p:cNvSpPr/>
          <p:nvPr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86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95536" y="264266"/>
            <a:ext cx="8280920" cy="280469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1F497D"/>
                </a:solidFill>
              </a:rPr>
              <a:t>У</a:t>
            </a:r>
            <a:r>
              <a:rPr lang="ru-RU" sz="3600" dirty="0" smtClean="0">
                <a:solidFill>
                  <a:srgbClr val="1F497D"/>
                </a:solidFill>
              </a:rPr>
              <a:t>важаемые игроки!</a:t>
            </a:r>
          </a:p>
          <a:p>
            <a:pPr algn="ctr"/>
            <a:r>
              <a:rPr lang="ru-RU" sz="3600" dirty="0" smtClean="0">
                <a:solidFill>
                  <a:srgbClr val="1F497D"/>
                </a:solidFill>
              </a:rPr>
              <a:t>Поздравляю вас с победой в игре «Музыкальное путешествие»!</a:t>
            </a:r>
          </a:p>
          <a:p>
            <a:pPr algn="ctr"/>
            <a:r>
              <a:rPr lang="ru-RU" sz="3600" dirty="0" smtClean="0">
                <a:solidFill>
                  <a:srgbClr val="1F497D"/>
                </a:solidFill>
              </a:rPr>
              <a:t>Желаю новых интересных музыкальных событий!</a:t>
            </a:r>
          </a:p>
        </p:txBody>
      </p:sp>
      <p:sp>
        <p:nvSpPr>
          <p:cNvPr id="5" name="Управляющая кнопка: настраиваемая 4">
            <a:hlinkClick r:id="" action="ppaction://noaction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Крест 5"/>
          <p:cNvSpPr/>
          <p:nvPr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chemeClr val="bg1"/>
          </a:solidFill>
          <a:ln w="635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Управляющая кнопка: настраиваемая 7">
            <a:hlinkClick r:id="" action="ppaction://hlinkshowjump?jump=endshow" highlightClick="1"/>
          </p:cNvPr>
          <p:cNvSpPr/>
          <p:nvPr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Палецких Елена\Desktop\1857d52f2d798b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854" y="3332541"/>
            <a:ext cx="2018293" cy="15121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02218" y="4965675"/>
            <a:ext cx="5685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Учитель музыки </a:t>
            </a:r>
          </a:p>
          <a:p>
            <a:pPr lvl="0" algn="ctr">
              <a:spcBef>
                <a:spcPct val="50000"/>
              </a:spcBef>
              <a:defRPr/>
            </a:pPr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МАОУ «Лицея № 11» г. Ростова-на-Дону </a:t>
            </a:r>
          </a:p>
          <a:p>
            <a:pPr lvl="0" algn="ctr">
              <a:spcBef>
                <a:spcPct val="50000"/>
              </a:spcBef>
              <a:defRPr/>
            </a:pPr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Палецких Елена Викторовна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2312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 какой  стране </a:t>
            </a:r>
            <a:br>
              <a:rPr lang="ru-RU" dirty="0" smtClean="0"/>
            </a:br>
            <a:r>
              <a:rPr lang="ru-RU" dirty="0" smtClean="0"/>
              <a:t>родился и работал композитор?</a:t>
            </a:r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467540" y="1803148"/>
            <a:ext cx="1977827" cy="719137"/>
            <a:chOff x="467540" y="1803148"/>
            <a:chExt cx="1977827" cy="719137"/>
          </a:xfrm>
        </p:grpSpPr>
        <p:sp>
          <p:nvSpPr>
            <p:cNvPr id="19" name="TextBox 18"/>
            <p:cNvSpPr txBox="1"/>
            <p:nvPr/>
          </p:nvSpPr>
          <p:spPr>
            <a:xfrm>
              <a:off x="467540" y="1870328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1</a:t>
              </a:r>
              <a:endParaRPr lang="ru-RU" sz="3200" dirty="0"/>
            </a:p>
          </p:txBody>
        </p:sp>
        <p:pic>
          <p:nvPicPr>
            <p:cNvPr id="21" name="Picture 2" descr="C:\Users\Палецких Елена\Desktop\Рисунок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4" y="1803148"/>
              <a:ext cx="1401763" cy="7191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467540" y="2693535"/>
            <a:ext cx="1977826" cy="712787"/>
            <a:chOff x="467540" y="2693535"/>
            <a:chExt cx="1977826" cy="712787"/>
          </a:xfrm>
        </p:grpSpPr>
        <p:sp>
          <p:nvSpPr>
            <p:cNvPr id="24" name="TextBox 23"/>
            <p:cNvSpPr txBox="1"/>
            <p:nvPr/>
          </p:nvSpPr>
          <p:spPr>
            <a:xfrm>
              <a:off x="467540" y="2757542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2</a:t>
              </a:r>
            </a:p>
          </p:txBody>
        </p:sp>
        <p:pic>
          <p:nvPicPr>
            <p:cNvPr id="25" name="Picture 3" descr="C:\Users\Палецких Елена\Desktop\Рисунок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3" y="2693535"/>
              <a:ext cx="1401763" cy="7127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467540" y="3556960"/>
            <a:ext cx="1977825" cy="719137"/>
            <a:chOff x="467540" y="3556960"/>
            <a:chExt cx="1977825" cy="719137"/>
          </a:xfrm>
        </p:grpSpPr>
        <p:sp>
          <p:nvSpPr>
            <p:cNvPr id="27" name="TextBox 26"/>
            <p:cNvSpPr txBox="1"/>
            <p:nvPr/>
          </p:nvSpPr>
          <p:spPr>
            <a:xfrm>
              <a:off x="467540" y="3624142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3</a:t>
              </a:r>
            </a:p>
          </p:txBody>
        </p:sp>
        <p:pic>
          <p:nvPicPr>
            <p:cNvPr id="28" name="Picture 4" descr="C:\Users\Палецких Елена\Desktop\Рисунок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2" y="3556960"/>
              <a:ext cx="1401763" cy="7191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/>
        </p:nvGrpSpPr>
        <p:grpSpPr>
          <a:xfrm>
            <a:off x="467540" y="4440354"/>
            <a:ext cx="1977824" cy="712787"/>
            <a:chOff x="467540" y="4440354"/>
            <a:chExt cx="1977824" cy="712787"/>
          </a:xfrm>
        </p:grpSpPr>
        <p:sp>
          <p:nvSpPr>
            <p:cNvPr id="30" name="TextBox 29"/>
            <p:cNvSpPr txBox="1"/>
            <p:nvPr/>
          </p:nvSpPr>
          <p:spPr>
            <a:xfrm>
              <a:off x="467540" y="4504361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4</a:t>
              </a:r>
            </a:p>
          </p:txBody>
        </p:sp>
        <p:pic>
          <p:nvPicPr>
            <p:cNvPr id="31" name="Picture 5" descr="C:\Users\Палецких Елена\Desktop\Рисунок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1" y="4440354"/>
              <a:ext cx="1401763" cy="7127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467540" y="5324142"/>
            <a:ext cx="1977824" cy="720000"/>
            <a:chOff x="467540" y="5324142"/>
            <a:chExt cx="1977824" cy="720000"/>
          </a:xfrm>
        </p:grpSpPr>
        <p:sp>
          <p:nvSpPr>
            <p:cNvPr id="33" name="TextBox 32"/>
            <p:cNvSpPr txBox="1"/>
            <p:nvPr/>
          </p:nvSpPr>
          <p:spPr>
            <a:xfrm>
              <a:off x="467540" y="5392186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5</a:t>
              </a:r>
              <a:endParaRPr lang="ru-RU" sz="3200" dirty="0"/>
            </a:p>
          </p:txBody>
        </p:sp>
        <p:pic>
          <p:nvPicPr>
            <p:cNvPr id="34" name="Picture 6" descr="C:\Users\Палецких Елена\Desktop\Рисунок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561" y="5324142"/>
              <a:ext cx="1409803" cy="7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Блок-схема: процесс 34"/>
          <p:cNvSpPr/>
          <p:nvPr/>
        </p:nvSpPr>
        <p:spPr>
          <a:xfrm>
            <a:off x="3064316" y="4440355"/>
            <a:ext cx="2260928" cy="712786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Италия</a:t>
            </a:r>
            <a:endParaRPr lang="ru-RU" sz="3200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930947" y="1790822"/>
            <a:ext cx="2733845" cy="4245464"/>
            <a:chOff x="5930947" y="1790822"/>
            <a:chExt cx="2733845" cy="4245464"/>
          </a:xfrm>
        </p:grpSpPr>
        <p:pic>
          <p:nvPicPr>
            <p:cNvPr id="20" name="Picture 11" descr="C:\Users\Палецких Елена\Desktop\Путешествие\haydn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7" r="20700"/>
            <a:stretch/>
          </p:blipFill>
          <p:spPr bwMode="auto">
            <a:xfrm>
              <a:off x="5930947" y="1790822"/>
              <a:ext cx="2733845" cy="366068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930947" y="5451511"/>
              <a:ext cx="2733845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Д. Верди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27" name="Picture 3" descr="C:\Users\Палецких Елена\Desktop\Путешествие1\verdi4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" r="7919" b="-81"/>
            <a:stretch/>
          </p:blipFill>
          <p:spPr bwMode="auto">
            <a:xfrm>
              <a:off x="5930947" y="1793797"/>
              <a:ext cx="2733845" cy="366068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681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 какой  стране </a:t>
            </a:r>
            <a:br>
              <a:rPr lang="ru-RU" dirty="0" smtClean="0"/>
            </a:br>
            <a:r>
              <a:rPr lang="ru-RU" dirty="0" smtClean="0"/>
              <a:t>родился и работал композитор?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5930947" y="1790822"/>
            <a:ext cx="2733845" cy="4245464"/>
            <a:chOff x="5930947" y="1790822"/>
            <a:chExt cx="2733845" cy="4245464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11" descr="C:\Users\Палецких Елена\Desktop\Путешествие\haydn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7" r="20700"/>
            <a:stretch/>
          </p:blipFill>
          <p:spPr bwMode="auto">
            <a:xfrm>
              <a:off x="5930947" y="1790822"/>
              <a:ext cx="2733845" cy="3660689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5" name="TextBox 4"/>
            <p:cNvSpPr txBox="1"/>
            <p:nvPr/>
          </p:nvSpPr>
          <p:spPr>
            <a:xfrm>
              <a:off x="5930947" y="5451511"/>
              <a:ext cx="2733845" cy="584775"/>
            </a:xfrm>
            <a:prstGeom prst="rect">
              <a:avLst/>
            </a:prstGeom>
            <a:grp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Й. Гайдн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67540" y="1803148"/>
            <a:ext cx="1977827" cy="719137"/>
            <a:chOff x="467540" y="1803148"/>
            <a:chExt cx="1977827" cy="719137"/>
          </a:xfrm>
        </p:grpSpPr>
        <p:sp>
          <p:nvSpPr>
            <p:cNvPr id="19" name="TextBox 18"/>
            <p:cNvSpPr txBox="1"/>
            <p:nvPr/>
          </p:nvSpPr>
          <p:spPr>
            <a:xfrm>
              <a:off x="467540" y="1870328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1</a:t>
              </a:r>
              <a:endParaRPr lang="ru-RU" sz="3200" dirty="0"/>
            </a:p>
          </p:txBody>
        </p:sp>
        <p:pic>
          <p:nvPicPr>
            <p:cNvPr id="21" name="Picture 2" descr="C:\Users\Палецких Елена\Desktop\Рисунок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4" y="1803148"/>
              <a:ext cx="1401763" cy="7191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/>
          <p:cNvGrpSpPr/>
          <p:nvPr/>
        </p:nvGrpSpPr>
        <p:grpSpPr>
          <a:xfrm>
            <a:off x="467540" y="2693535"/>
            <a:ext cx="1977826" cy="712787"/>
            <a:chOff x="467540" y="2693535"/>
            <a:chExt cx="1977826" cy="712787"/>
          </a:xfrm>
        </p:grpSpPr>
        <p:sp>
          <p:nvSpPr>
            <p:cNvPr id="24" name="TextBox 23"/>
            <p:cNvSpPr txBox="1"/>
            <p:nvPr/>
          </p:nvSpPr>
          <p:spPr>
            <a:xfrm>
              <a:off x="467540" y="2757542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2</a:t>
              </a:r>
            </a:p>
          </p:txBody>
        </p:sp>
        <p:pic>
          <p:nvPicPr>
            <p:cNvPr id="25" name="Picture 3" descr="C:\Users\Палецких Елена\Desktop\Рисунок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3" y="2693535"/>
              <a:ext cx="1401763" cy="7127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467540" y="3556960"/>
            <a:ext cx="1977825" cy="719137"/>
            <a:chOff x="467540" y="3556960"/>
            <a:chExt cx="1977825" cy="719137"/>
          </a:xfrm>
        </p:grpSpPr>
        <p:sp>
          <p:nvSpPr>
            <p:cNvPr id="27" name="TextBox 26"/>
            <p:cNvSpPr txBox="1"/>
            <p:nvPr/>
          </p:nvSpPr>
          <p:spPr>
            <a:xfrm>
              <a:off x="467540" y="3624142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3</a:t>
              </a:r>
            </a:p>
          </p:txBody>
        </p:sp>
        <p:pic>
          <p:nvPicPr>
            <p:cNvPr id="28" name="Picture 4" descr="C:\Users\Палецких Елена\Desktop\Рисунок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2" y="3556960"/>
              <a:ext cx="1401763" cy="7191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/>
        </p:nvGrpSpPr>
        <p:grpSpPr>
          <a:xfrm>
            <a:off x="467540" y="4440354"/>
            <a:ext cx="1977824" cy="712787"/>
            <a:chOff x="467540" y="4440354"/>
            <a:chExt cx="1977824" cy="712787"/>
          </a:xfrm>
        </p:grpSpPr>
        <p:sp>
          <p:nvSpPr>
            <p:cNvPr id="30" name="TextBox 29"/>
            <p:cNvSpPr txBox="1"/>
            <p:nvPr/>
          </p:nvSpPr>
          <p:spPr>
            <a:xfrm>
              <a:off x="467540" y="4504361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4</a:t>
              </a:r>
            </a:p>
          </p:txBody>
        </p:sp>
        <p:pic>
          <p:nvPicPr>
            <p:cNvPr id="31" name="Picture 5" descr="C:\Users\Палецких Елена\Desktop\Рисунок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1" y="4440354"/>
              <a:ext cx="1401763" cy="7127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467540" y="5324142"/>
            <a:ext cx="1977824" cy="720000"/>
            <a:chOff x="467540" y="5324142"/>
            <a:chExt cx="1977824" cy="720000"/>
          </a:xfrm>
        </p:grpSpPr>
        <p:sp>
          <p:nvSpPr>
            <p:cNvPr id="33" name="TextBox 32"/>
            <p:cNvSpPr txBox="1"/>
            <p:nvPr/>
          </p:nvSpPr>
          <p:spPr>
            <a:xfrm>
              <a:off x="467540" y="5392186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5</a:t>
              </a:r>
              <a:endParaRPr lang="ru-RU" sz="3200" dirty="0"/>
            </a:p>
          </p:txBody>
        </p:sp>
        <p:pic>
          <p:nvPicPr>
            <p:cNvPr id="34" name="Picture 6" descr="C:\Users\Палецких Елена\Desktop\Рисунок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561" y="5324142"/>
              <a:ext cx="1409803" cy="7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Блок-схема: процесс 34"/>
          <p:cNvSpPr/>
          <p:nvPr/>
        </p:nvSpPr>
        <p:spPr>
          <a:xfrm>
            <a:off x="3064316" y="1803148"/>
            <a:ext cx="2260928" cy="719137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Австрия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20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 какой  стране </a:t>
            </a:r>
            <a:br>
              <a:rPr lang="ru-RU" dirty="0" smtClean="0"/>
            </a:br>
            <a:r>
              <a:rPr lang="ru-RU" dirty="0" smtClean="0"/>
              <a:t>родился и работал композитор?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467540" y="1803148"/>
            <a:ext cx="1977827" cy="719137"/>
            <a:chOff x="467540" y="1803148"/>
            <a:chExt cx="1977827" cy="719137"/>
          </a:xfrm>
        </p:grpSpPr>
        <p:sp>
          <p:nvSpPr>
            <p:cNvPr id="8" name="TextBox 7"/>
            <p:cNvSpPr txBox="1"/>
            <p:nvPr/>
          </p:nvSpPr>
          <p:spPr>
            <a:xfrm>
              <a:off x="467540" y="1870328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1</a:t>
              </a:r>
              <a:endParaRPr lang="ru-RU" sz="3200" dirty="0"/>
            </a:p>
          </p:txBody>
        </p:sp>
        <p:pic>
          <p:nvPicPr>
            <p:cNvPr id="13" name="Picture 2" descr="C:\Users\Палецких Елена\Desktop\Рисунок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4" y="1803148"/>
              <a:ext cx="1401763" cy="7191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467540" y="2693535"/>
            <a:ext cx="1977826" cy="712787"/>
            <a:chOff x="467540" y="2693535"/>
            <a:chExt cx="1977826" cy="712787"/>
          </a:xfrm>
        </p:grpSpPr>
        <p:sp>
          <p:nvSpPr>
            <p:cNvPr id="9" name="TextBox 8"/>
            <p:cNvSpPr txBox="1"/>
            <p:nvPr/>
          </p:nvSpPr>
          <p:spPr>
            <a:xfrm>
              <a:off x="467540" y="2757542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2</a:t>
              </a:r>
            </a:p>
          </p:txBody>
        </p:sp>
        <p:pic>
          <p:nvPicPr>
            <p:cNvPr id="14" name="Picture 3" descr="C:\Users\Палецких Елена\Desktop\Рисунок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3" y="2693535"/>
              <a:ext cx="1401763" cy="7127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467540" y="3556960"/>
            <a:ext cx="1977825" cy="719137"/>
            <a:chOff x="467540" y="3556960"/>
            <a:chExt cx="1977825" cy="719137"/>
          </a:xfrm>
        </p:grpSpPr>
        <p:sp>
          <p:nvSpPr>
            <p:cNvPr id="10" name="TextBox 9"/>
            <p:cNvSpPr txBox="1"/>
            <p:nvPr/>
          </p:nvSpPr>
          <p:spPr>
            <a:xfrm>
              <a:off x="467540" y="3624142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3</a:t>
              </a:r>
            </a:p>
          </p:txBody>
        </p:sp>
        <p:pic>
          <p:nvPicPr>
            <p:cNvPr id="15" name="Picture 4" descr="C:\Users\Палецких Елена\Desktop\Рисунок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2" y="3556960"/>
              <a:ext cx="1401763" cy="7191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67540" y="4440354"/>
            <a:ext cx="1977824" cy="712787"/>
            <a:chOff x="467540" y="4440354"/>
            <a:chExt cx="1977824" cy="712787"/>
          </a:xfrm>
        </p:grpSpPr>
        <p:sp>
          <p:nvSpPr>
            <p:cNvPr id="11" name="TextBox 10"/>
            <p:cNvSpPr txBox="1"/>
            <p:nvPr/>
          </p:nvSpPr>
          <p:spPr>
            <a:xfrm>
              <a:off x="467540" y="4504361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4</a:t>
              </a:r>
            </a:p>
          </p:txBody>
        </p:sp>
        <p:pic>
          <p:nvPicPr>
            <p:cNvPr id="16" name="Picture 5" descr="C:\Users\Палецких Елена\Desktop\Рисунок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1" y="4440354"/>
              <a:ext cx="1401763" cy="7127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7540" y="5324142"/>
            <a:ext cx="1977824" cy="720000"/>
            <a:chOff x="467540" y="5324142"/>
            <a:chExt cx="1977824" cy="720000"/>
          </a:xfrm>
        </p:grpSpPr>
        <p:sp>
          <p:nvSpPr>
            <p:cNvPr id="12" name="TextBox 11"/>
            <p:cNvSpPr txBox="1"/>
            <p:nvPr/>
          </p:nvSpPr>
          <p:spPr>
            <a:xfrm>
              <a:off x="467540" y="5392186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5</a:t>
              </a:r>
              <a:endParaRPr lang="ru-RU" sz="3200" dirty="0"/>
            </a:p>
          </p:txBody>
        </p:sp>
        <p:pic>
          <p:nvPicPr>
            <p:cNvPr id="17" name="Picture 6" descr="C:\Users\Палецких Елена\Desktop\Рисунок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561" y="5324142"/>
              <a:ext cx="1409803" cy="72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5940152" y="1803148"/>
            <a:ext cx="2724640" cy="4240994"/>
            <a:chOff x="5940152" y="1803148"/>
            <a:chExt cx="2724640" cy="4240994"/>
          </a:xfrm>
        </p:grpSpPr>
        <p:pic>
          <p:nvPicPr>
            <p:cNvPr id="1026" name="Picture 2" descr="C:\Users\Палецких Елена\Desktop\Путешествие1\6a00d8341c4e3853ef01a3fce9ee5d970b-800wi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444"/>
            <a:stretch/>
          </p:blipFill>
          <p:spPr bwMode="auto">
            <a:xfrm>
              <a:off x="5940152" y="1803148"/>
              <a:ext cx="2724640" cy="36483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940152" y="5451511"/>
              <a:ext cx="2724640" cy="5926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О. </a:t>
              </a:r>
              <a:r>
                <a:rPr lang="ru-RU" sz="3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Мессиан</a:t>
              </a:r>
              <a:endPara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Блок-схема: процесс 21"/>
          <p:cNvSpPr/>
          <p:nvPr/>
        </p:nvSpPr>
        <p:spPr>
          <a:xfrm>
            <a:off x="3075736" y="2693535"/>
            <a:ext cx="2260928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Франция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45625" y="1916832"/>
            <a:ext cx="3982359" cy="3816424"/>
          </a:xfrm>
          <a:prstGeom prst="round2Diag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200" dirty="0"/>
              <a:t>С </a:t>
            </a:r>
            <a:r>
              <a:rPr lang="ru-RU" sz="3200" dirty="0" smtClean="0"/>
              <a:t>помощью этого украинского </a:t>
            </a:r>
            <a:r>
              <a:rPr lang="ru-RU" sz="3200" dirty="0"/>
              <a:t>танца М. Мусоргский создаёт народный колорит в опере «</a:t>
            </a:r>
            <a:r>
              <a:rPr lang="ru-RU" sz="3200" dirty="0" err="1"/>
              <a:t>Сорочинская</a:t>
            </a:r>
            <a:r>
              <a:rPr lang="ru-RU" sz="3200" dirty="0"/>
              <a:t> ярмарка».</a:t>
            </a: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5732936" y="4365104"/>
            <a:ext cx="2260928" cy="720000"/>
          </a:xfrm>
          <a:prstGeom prst="flowChartProcess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Гопак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7164287" y="5517232"/>
            <a:ext cx="1522513" cy="720000"/>
          </a:xfrm>
          <a:prstGeom prst="flowChartProcess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2"/>
                </a:solidFill>
              </a:rPr>
              <a:t>О</a:t>
            </a:r>
            <a:r>
              <a:rPr lang="ru-RU" sz="3200" dirty="0" smtClean="0">
                <a:solidFill>
                  <a:schemeClr val="tx2"/>
                </a:solidFill>
              </a:rPr>
              <a:t>твет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>Назовите народный танец</a:t>
            </a:r>
            <a:endParaRPr lang="ru-RU" sz="4000" dirty="0"/>
          </a:p>
        </p:txBody>
      </p:sp>
      <p:pic>
        <p:nvPicPr>
          <p:cNvPr id="9" name="Picture 2" descr="C:\Users\Палецких Елена\Desktop\Путешествие1\bXOeC5Ur0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1916832"/>
            <a:ext cx="3646800" cy="20282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6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Другая 58">
      <a:dk1>
        <a:srgbClr val="1F497D"/>
      </a:dk1>
      <a:lt1>
        <a:srgbClr val="FFFFFF"/>
      </a:lt1>
      <a:dk2>
        <a:srgbClr val="FF0000"/>
      </a:dk2>
      <a:lt2>
        <a:srgbClr val="EEECE1"/>
      </a:lt2>
      <a:accent1>
        <a:srgbClr val="F79646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0000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5389</TotalTime>
  <Words>1069</Words>
  <Application>Microsoft Office PowerPoint</Application>
  <PresentationFormat>Экран (4:3)</PresentationFormat>
  <Paragraphs>344</Paragraphs>
  <Slides>59</Slides>
  <Notes>1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Музыкальное путешествие</dc:title>
  <dc:creator>Палецких Елена</dc:creator>
  <cp:lastModifiedBy>Палецких Елена</cp:lastModifiedBy>
  <cp:revision>370</cp:revision>
  <dcterms:created xsi:type="dcterms:W3CDTF">2017-07-04T13:18:16Z</dcterms:created>
  <dcterms:modified xsi:type="dcterms:W3CDTF">2018-04-05T18:32:26Z</dcterms:modified>
</cp:coreProperties>
</file>